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4"/>
  </p:sldMasterIdLst>
  <p:notesMasterIdLst>
    <p:notesMasterId r:id="rId21"/>
  </p:notesMasterIdLst>
  <p:sldIdLst>
    <p:sldId id="257" r:id="rId5"/>
    <p:sldId id="597" r:id="rId6"/>
    <p:sldId id="1227" r:id="rId7"/>
    <p:sldId id="1284" r:id="rId8"/>
    <p:sldId id="5077" r:id="rId9"/>
    <p:sldId id="5074" r:id="rId10"/>
    <p:sldId id="5076" r:id="rId11"/>
    <p:sldId id="5078" r:id="rId12"/>
    <p:sldId id="5080" r:id="rId13"/>
    <p:sldId id="5073" r:id="rId14"/>
    <p:sldId id="5075" r:id="rId15"/>
    <p:sldId id="712" r:id="rId16"/>
    <p:sldId id="5081" r:id="rId17"/>
    <p:sldId id="1489" r:id="rId18"/>
    <p:sldId id="5066" r:id="rId19"/>
    <p:sldId id="29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nest Kurniawan" initials="EK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29C13E-F46B-07D5-CBCC-6943C6DACD7A}" v="2" dt="2024-10-22T09:42:52.5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eus Eduardo Garbelini" userId="S::matheus_garbelini@sutd.edu.sg::ba57f079-61c6-4074-b3f3-79b7e215633e" providerId="AD" clId="Web-{2E29C13E-F46B-07D5-CBCC-6943C6DACD7A}"/>
    <pc:docChg chg="modSld">
      <pc:chgData name="Matheus Eduardo Garbelini" userId="S::matheus_garbelini@sutd.edu.sg::ba57f079-61c6-4074-b3f3-79b7e215633e" providerId="AD" clId="Web-{2E29C13E-F46B-07D5-CBCC-6943C6DACD7A}" dt="2024-10-22T09:42:52.544" v="1" actId="1076"/>
      <pc:docMkLst>
        <pc:docMk/>
      </pc:docMkLst>
      <pc:sldChg chg="modSp">
        <pc:chgData name="Matheus Eduardo Garbelini" userId="S::matheus_garbelini@sutd.edu.sg::ba57f079-61c6-4074-b3f3-79b7e215633e" providerId="AD" clId="Web-{2E29C13E-F46B-07D5-CBCC-6943C6DACD7A}" dt="2024-10-22T09:42:52.544" v="1" actId="1076"/>
        <pc:sldMkLst>
          <pc:docMk/>
          <pc:sldMk cId="3002980993" sldId="1284"/>
        </pc:sldMkLst>
        <pc:spChg chg="mod">
          <ac:chgData name="Matheus Eduardo Garbelini" userId="S::matheus_garbelini@sutd.edu.sg::ba57f079-61c6-4074-b3f3-79b7e215633e" providerId="AD" clId="Web-{2E29C13E-F46B-07D5-CBCC-6943C6DACD7A}" dt="2024-10-22T09:42:52.544" v="1" actId="1076"/>
          <ac:spMkLst>
            <pc:docMk/>
            <pc:sldMk cId="3002980993" sldId="1284"/>
            <ac:spMk id="1060" creationId="{3911C8B9-626D-F30F-A753-D25DCE36A14E}"/>
          </ac:spMkLst>
        </pc:spChg>
      </pc:sldChg>
    </pc:docChg>
  </pc:docChgLst>
  <pc:docChgLst>
    <pc:chgData name="Matheus Eduardo Garbelini" userId="ba57f079-61c6-4074-b3f3-79b7e215633e" providerId="ADAL" clId="{52F5EDA5-E464-4255-92A6-77A4664FE45B}"/>
    <pc:docChg chg="undo custSel modSld">
      <pc:chgData name="Matheus Eduardo Garbelini" userId="ba57f079-61c6-4074-b3f3-79b7e215633e" providerId="ADAL" clId="{52F5EDA5-E464-4255-92A6-77A4664FE45B}" dt="2024-08-10T03:34:59.975" v="47" actId="478"/>
      <pc:docMkLst>
        <pc:docMk/>
      </pc:docMkLst>
      <pc:sldChg chg="addSp delSp modSp mod">
        <pc:chgData name="Matheus Eduardo Garbelini" userId="ba57f079-61c6-4074-b3f3-79b7e215633e" providerId="ADAL" clId="{52F5EDA5-E464-4255-92A6-77A4664FE45B}" dt="2024-08-10T03:34:59.975" v="47" actId="478"/>
        <pc:sldMkLst>
          <pc:docMk/>
          <pc:sldMk cId="1649354962" sldId="597"/>
        </pc:sldMkLst>
        <pc:spChg chg="mod">
          <ac:chgData name="Matheus Eduardo Garbelini" userId="ba57f079-61c6-4074-b3f3-79b7e215633e" providerId="ADAL" clId="{52F5EDA5-E464-4255-92A6-77A4664FE45B}" dt="2024-08-10T03:34:45.615" v="45" actId="1076"/>
          <ac:spMkLst>
            <pc:docMk/>
            <pc:sldMk cId="1649354962" sldId="597"/>
            <ac:spMk id="37" creationId="{BAED8E54-9CB4-473F-9828-412F09B648AE}"/>
          </ac:spMkLst>
        </pc:spChg>
        <pc:spChg chg="mod">
          <ac:chgData name="Matheus Eduardo Garbelini" userId="ba57f079-61c6-4074-b3f3-79b7e215633e" providerId="ADAL" clId="{52F5EDA5-E464-4255-92A6-77A4664FE45B}" dt="2024-08-10T03:33:59.685" v="22" actId="1076"/>
          <ac:spMkLst>
            <pc:docMk/>
            <pc:sldMk cId="1649354962" sldId="597"/>
            <ac:spMk id="40" creationId="{401FEAD8-CD30-44A7-886C-81EDF11C3121}"/>
          </ac:spMkLst>
        </pc:spChg>
        <pc:spChg chg="mod">
          <ac:chgData name="Matheus Eduardo Garbelini" userId="ba57f079-61c6-4074-b3f3-79b7e215633e" providerId="ADAL" clId="{52F5EDA5-E464-4255-92A6-77A4664FE45B}" dt="2024-08-10T03:34:40.694" v="39" actId="1076"/>
          <ac:spMkLst>
            <pc:docMk/>
            <pc:sldMk cId="1649354962" sldId="597"/>
            <ac:spMk id="61" creationId="{57C08A65-B6E6-4A3E-9013-5EBE5B151E22}"/>
          </ac:spMkLst>
        </pc:spChg>
        <pc:picChg chg="add del">
          <ac:chgData name="Matheus Eduardo Garbelini" userId="ba57f079-61c6-4074-b3f3-79b7e215633e" providerId="ADAL" clId="{52F5EDA5-E464-4255-92A6-77A4664FE45B}" dt="2024-08-10T03:34:59.975" v="47" actId="478"/>
          <ac:picMkLst>
            <pc:docMk/>
            <pc:sldMk cId="1649354962" sldId="597"/>
            <ac:picMk id="3" creationId="{B60AEAC2-43EB-20D6-1623-73B0F42CE38A}"/>
          </ac:picMkLst>
        </pc:picChg>
      </pc:sldChg>
      <pc:sldChg chg="addSp modSp mod modAnim">
        <pc:chgData name="Matheus Eduardo Garbelini" userId="ba57f079-61c6-4074-b3f3-79b7e215633e" providerId="ADAL" clId="{52F5EDA5-E464-4255-92A6-77A4664FE45B}" dt="2024-08-10T03:32:39.641" v="13"/>
        <pc:sldMkLst>
          <pc:docMk/>
          <pc:sldMk cId="2248197144" sldId="5076"/>
        </pc:sldMkLst>
        <pc:spChg chg="add mod">
          <ac:chgData name="Matheus Eduardo Garbelini" userId="ba57f079-61c6-4074-b3f3-79b7e215633e" providerId="ADAL" clId="{52F5EDA5-E464-4255-92A6-77A4664FE45B}" dt="2024-08-10T03:32:23.742" v="11" actId="1076"/>
          <ac:spMkLst>
            <pc:docMk/>
            <pc:sldMk cId="2248197144" sldId="5076"/>
            <ac:spMk id="1024" creationId="{D33BAC88-0B57-4626-D085-5F9A7AA364D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A8450-854C-4FEA-9FD5-D0FA57809325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0DED3-1F7C-4922-80AB-D1CC5F74975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ED6B-5E33-4442-A15C-C4B362BE965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ED6B-5E33-4442-A15C-C4B362BE965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1178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ED6B-5E33-4442-A15C-C4B362BE965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487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0DED3-1F7C-4922-80AB-D1CC5F74975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197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0DED3-1F7C-4922-80AB-D1CC5F74975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092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07399-5BA6-4667-A590-71789820864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697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07399-5BA6-4667-A590-71789820864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18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ED6B-5E33-4442-A15C-C4B362BE965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211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ED6B-5E33-4442-A15C-C4B362BE965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2708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ED6B-5E33-4442-A15C-C4B362BE965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449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ED6B-5E33-4442-A15C-C4B362BE965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764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ED6B-5E33-4442-A15C-C4B362BE965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055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ED6B-5E33-4442-A15C-C4B362BE965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67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AB16C-F6E0-4AE3-8A09-12413D84B428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D4-C85F-4FF5-B7BF-7936C4C5D11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AB16C-F6E0-4AE3-8A09-12413D84B428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D4-C85F-4FF5-B7BF-7936C4C5D11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AB16C-F6E0-4AE3-8A09-12413D84B428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D4-C85F-4FF5-B7BF-7936C4C5D11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400" y="6532245"/>
            <a:ext cx="2844800" cy="313690"/>
          </a:xfrm>
        </p:spPr>
        <p:txBody>
          <a:bodyPr/>
          <a:lstStyle>
            <a:lvl1pPr>
              <a:defRPr b="1"/>
            </a:lvl1pPr>
          </a:lstStyle>
          <a:p>
            <a:fld id="{DD5A5E85-86E1-6346-9DFD-D826B664D6F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52290" y="6532245"/>
            <a:ext cx="3860800" cy="31369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18625" y="6532245"/>
            <a:ext cx="2844800" cy="287020"/>
          </a:xfrm>
        </p:spPr>
        <p:txBody>
          <a:bodyPr/>
          <a:lstStyle>
            <a:lvl1pPr>
              <a:defRPr sz="1800" b="1"/>
            </a:lvl1pPr>
          </a:lstStyle>
          <a:p>
            <a:fld id="{CD816192-D081-8549-85EF-46847199D3A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hiclipart.com (10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94615" y="-156210"/>
            <a:ext cx="1492250" cy="1689100"/>
          </a:xfrm>
          <a:prstGeom prst="rect">
            <a:avLst/>
          </a:prstGeom>
        </p:spPr>
      </p:pic>
      <p:pic>
        <p:nvPicPr>
          <p:cNvPr id="8" name="Picture 7" descr="hiclipart.com (10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 flipH="1">
            <a:off x="10596245" y="-156210"/>
            <a:ext cx="1492250" cy="168910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 userDrawn="1"/>
        </p:nvCxnSpPr>
        <p:spPr>
          <a:xfrm>
            <a:off x="1007435" y="833864"/>
            <a:ext cx="10465163" cy="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</p:cxnSp>
      <p:grpSp>
        <p:nvGrpSpPr>
          <p:cNvPr id="19" name="组合 18"/>
          <p:cNvGrpSpPr/>
          <p:nvPr userDrawn="1"/>
        </p:nvGrpSpPr>
        <p:grpSpPr>
          <a:xfrm>
            <a:off x="335360" y="277338"/>
            <a:ext cx="576064" cy="559375"/>
            <a:chOff x="298460" y="987574"/>
            <a:chExt cx="288032" cy="279687"/>
          </a:xfrm>
        </p:grpSpPr>
        <p:sp>
          <p:nvSpPr>
            <p:cNvPr id="20" name="矩形 19"/>
            <p:cNvSpPr/>
            <p:nvPr/>
          </p:nvSpPr>
          <p:spPr>
            <a:xfrm>
              <a:off x="298460" y="987574"/>
              <a:ext cx="216024" cy="216024"/>
            </a:xfrm>
            <a:prstGeom prst="rect">
              <a:avLst/>
            </a:prstGeom>
            <a:noFill/>
            <a:ln w="12700" cap="flat" cmpd="sng" algn="ctr">
              <a:solidFill>
                <a:srgbClr val="FFA5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06472" y="1087241"/>
              <a:ext cx="180020" cy="180020"/>
            </a:xfrm>
            <a:prstGeom prst="rect">
              <a:avLst/>
            </a:prstGeom>
            <a:solidFill>
              <a:srgbClr val="FFA5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400" y="6532245"/>
            <a:ext cx="2844800" cy="313690"/>
          </a:xfrm>
        </p:spPr>
        <p:txBody>
          <a:bodyPr/>
          <a:lstStyle>
            <a:lvl1pPr>
              <a:defRPr b="1"/>
            </a:lvl1pPr>
          </a:lstStyle>
          <a:p>
            <a:fld id="{DD5A5E85-86E1-6346-9DFD-D826B664D6F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52290" y="6532245"/>
            <a:ext cx="3860800" cy="31369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18625" y="6532245"/>
            <a:ext cx="2844800" cy="287020"/>
          </a:xfrm>
        </p:spPr>
        <p:txBody>
          <a:bodyPr/>
          <a:lstStyle>
            <a:lvl1pPr>
              <a:defRPr sz="1800" b="1"/>
            </a:lvl1pPr>
          </a:lstStyle>
          <a:p>
            <a:fld id="{CD816192-D081-8549-85EF-46847199D3A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hiclipart.com (10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94615" y="-156210"/>
            <a:ext cx="1492250" cy="1689100"/>
          </a:xfrm>
          <a:prstGeom prst="rect">
            <a:avLst/>
          </a:prstGeom>
        </p:spPr>
      </p:pic>
      <p:pic>
        <p:nvPicPr>
          <p:cNvPr id="8" name="Picture 7" descr="hiclipart.com (10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 flipH="1">
            <a:off x="10596245" y="-156210"/>
            <a:ext cx="1492250" cy="1689100"/>
          </a:xfrm>
          <a:prstGeom prst="rect">
            <a:avLst/>
          </a:prstGeom>
        </p:spPr>
      </p:pic>
      <p:sp>
        <p:nvSpPr>
          <p:cNvPr id="7" name="Title 1"/>
          <p:cNvSpPr txBox="1"/>
          <p:nvPr userDrawn="1"/>
        </p:nvSpPr>
        <p:spPr>
          <a:xfrm>
            <a:off x="1327150" y="215265"/>
            <a:ext cx="9629140" cy="5060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charset="0"/>
                <a:cs typeface="Open Sans Light" panose="020B0306030504020204" pitchFamily="34" charset="0"/>
              </a:defRPr>
            </a:lvl1pPr>
          </a:lstStyle>
          <a:p>
            <a:pPr algn="l"/>
            <a:endParaRPr lang="en-GB" sz="3200" b="1">
              <a:solidFill>
                <a:schemeClr val="accent1">
                  <a:lumMod val="50000"/>
                </a:schemeClr>
              </a:solidFill>
              <a:latin typeface="Roboto Thin" panose="02000000000000000000" charset="0"/>
              <a:ea typeface="Microsoft YaHei" panose="020B0503020204020204" charset="-122"/>
              <a:cs typeface="Roboto Thin" panose="02000000000000000000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453515" y="144145"/>
            <a:ext cx="9503410" cy="613410"/>
          </a:xfrm>
        </p:spPr>
        <p:txBody>
          <a:bodyPr/>
          <a:lstStyle>
            <a:lvl1pPr>
              <a:defRPr sz="3200" b="1">
                <a:solidFill>
                  <a:schemeClr val="accent1">
                    <a:lumMod val="50000"/>
                  </a:schemeClr>
                </a:solidFill>
                <a:latin typeface="Roboto Thin" panose="02000000000000000000" charset="0"/>
                <a:cs typeface="Roboto Thin" panose="02000000000000000000" charset="0"/>
              </a:defRPr>
            </a:lvl1pPr>
          </a:lstStyle>
          <a:p>
            <a:r>
              <a:rPr lang="x-none" alt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69212234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AB16C-F6E0-4AE3-8A09-12413D84B428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D4-C85F-4FF5-B7BF-7936C4C5D11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AB16C-F6E0-4AE3-8A09-12413D84B428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D4-C85F-4FF5-B7BF-7936C4C5D11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AB16C-F6E0-4AE3-8A09-12413D84B428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D4-C85F-4FF5-B7BF-7936C4C5D11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AB16C-F6E0-4AE3-8A09-12413D84B428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D4-C85F-4FF5-B7BF-7936C4C5D11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AB16C-F6E0-4AE3-8A09-12413D84B428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D4-C85F-4FF5-B7BF-7936C4C5D11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AB16C-F6E0-4AE3-8A09-12413D84B428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D4-C85F-4FF5-B7BF-7936C4C5D11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AB16C-F6E0-4AE3-8A09-12413D84B428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D4-C85F-4FF5-B7BF-7936C4C5D11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AB16C-F6E0-4AE3-8A09-12413D84B428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D4-C85F-4FF5-B7BF-7936C4C5D11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AB16C-F6E0-4AE3-8A09-12413D84B428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AD3D4-C85F-4FF5-B7BF-7936C4C5D11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5ghoul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5ghoul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jpe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0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clipart.com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114790" y="13335"/>
            <a:ext cx="3068955" cy="6848475"/>
          </a:xfrm>
          <a:prstGeom prst="rect">
            <a:avLst/>
          </a:prstGeom>
        </p:spPr>
      </p:pic>
      <p:sp>
        <p:nvSpPr>
          <p:cNvPr id="23" name="Title 22"/>
          <p:cNvSpPr>
            <a:spLocks noGrp="1" noChangeArrowheads="1"/>
          </p:cNvSpPr>
          <p:nvPr>
            <p:ph type="ctrTitle"/>
          </p:nvPr>
        </p:nvSpPr>
        <p:spPr>
          <a:xfrm>
            <a:off x="629536" y="351155"/>
            <a:ext cx="10019731" cy="1360170"/>
          </a:xfrm>
        </p:spPr>
        <p:txBody>
          <a:bodyPr>
            <a:normAutofit/>
          </a:bodyPr>
          <a:lstStyle/>
          <a:p>
            <a:r>
              <a:rPr lang="en-SG" sz="4400" b="0" i="0">
                <a:solidFill>
                  <a:srgbClr val="FF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5Ghoul</a:t>
            </a:r>
            <a:r>
              <a:rPr lang="en-SG" sz="4400" b="0" i="0">
                <a:solidFill>
                  <a:srgbClr val="24242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Framework </a:t>
            </a:r>
            <a:br>
              <a:rPr lang="en-SG" sz="4400" b="0" i="0">
                <a:solidFill>
                  <a:srgbClr val="24242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en-SG" sz="4400" b="0">
                <a:solidFill>
                  <a:srgbClr val="242424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5G NR Attacks and 5G OTA Fuzzing</a:t>
            </a:r>
            <a:endParaRPr lang="en-US" sz="4400">
              <a:solidFill>
                <a:schemeClr val="accent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4" name="Subtitle 23"/>
          <p:cNvSpPr>
            <a:spLocks noGrp="1" noChangeArrowheads="1"/>
          </p:cNvSpPr>
          <p:nvPr>
            <p:ph type="subTitle" idx="1"/>
          </p:nvPr>
        </p:nvSpPr>
        <p:spPr>
          <a:xfrm>
            <a:off x="312865" y="2475865"/>
            <a:ext cx="8938829" cy="19565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l"/>
            <a:r>
              <a:rPr lang="en-GB" altLang="en-US" sz="3000" b="1">
                <a:latin typeface="Microsoft YaHei Light"/>
                <a:ea typeface="Microsoft YaHei Light"/>
              </a:rPr>
              <a:t>Matheus E. Garbelini</a:t>
            </a:r>
          </a:p>
          <a:p>
            <a:pPr algn="l"/>
            <a:r>
              <a:rPr lang="en-GB" altLang="en-US" sz="3000" b="1">
                <a:latin typeface="Microsoft YaHei Light"/>
                <a:ea typeface="Microsoft YaHei Light"/>
              </a:rPr>
              <a:t>Sudipta Chattopadhyay</a:t>
            </a:r>
          </a:p>
          <a:p>
            <a:pPr algn="l"/>
            <a:endParaRPr lang="en-GB" altLang="en-US" sz="3000" b="1">
              <a:latin typeface="Microsoft YaHei Light"/>
              <a:ea typeface="Microsoft YaHei Light"/>
            </a:endParaRPr>
          </a:p>
          <a:p>
            <a:pPr algn="l"/>
            <a:endParaRPr lang="en-GB" sz="1900" b="1" baseline="30000">
              <a:latin typeface="Microsoft YaHei Light"/>
              <a:ea typeface="Microsoft YaHei Light"/>
              <a:cs typeface="+mn-lt"/>
            </a:endParaRPr>
          </a:p>
          <a:p>
            <a:pPr algn="l"/>
            <a:r>
              <a:rPr lang="en-GB" sz="3000" b="1" baseline="30000">
                <a:solidFill>
                  <a:schemeClr val="accent1">
                    <a:lumMod val="75000"/>
                  </a:schemeClr>
                </a:solidFill>
                <a:latin typeface="Microsoft YaHei Light"/>
                <a:ea typeface="Microsoft YaHei Light"/>
                <a:cs typeface="+mn-lt"/>
              </a:rPr>
              <a:t>Joint work with </a:t>
            </a:r>
            <a:r>
              <a:rPr lang="en-GB" sz="3000" b="1" baseline="30000" err="1">
                <a:solidFill>
                  <a:schemeClr val="accent1">
                    <a:lumMod val="75000"/>
                  </a:schemeClr>
                </a:solidFill>
                <a:latin typeface="Microsoft YaHei Light"/>
                <a:ea typeface="Microsoft YaHei Light"/>
                <a:cs typeface="+mn-lt"/>
              </a:rPr>
              <a:t>Zewen</a:t>
            </a:r>
            <a:r>
              <a:rPr lang="en-GB" sz="3000" b="1" baseline="30000">
                <a:solidFill>
                  <a:schemeClr val="accent1">
                    <a:lumMod val="75000"/>
                  </a:schemeClr>
                </a:solidFill>
                <a:latin typeface="Microsoft YaHei Light"/>
                <a:ea typeface="Microsoft YaHei Light"/>
                <a:cs typeface="+mn-lt"/>
              </a:rPr>
              <a:t> Shang, </a:t>
            </a:r>
            <a:r>
              <a:rPr lang="en-GB" sz="3000" b="1" baseline="30000" err="1">
                <a:solidFill>
                  <a:schemeClr val="accent1">
                    <a:lumMod val="75000"/>
                  </a:schemeClr>
                </a:solidFill>
                <a:latin typeface="Microsoft YaHei Light"/>
                <a:ea typeface="Microsoft YaHei Light"/>
                <a:cs typeface="+mn-lt"/>
              </a:rPr>
              <a:t>Sumei</a:t>
            </a:r>
            <a:r>
              <a:rPr lang="en-GB" sz="3000" b="1" baseline="30000">
                <a:solidFill>
                  <a:schemeClr val="accent1">
                    <a:lumMod val="75000"/>
                  </a:schemeClr>
                </a:solidFill>
                <a:latin typeface="Microsoft YaHei Light"/>
                <a:ea typeface="Microsoft YaHei Light"/>
                <a:cs typeface="+mn-lt"/>
              </a:rPr>
              <a:t> Sun, Ernest Kurniawan</a:t>
            </a:r>
          </a:p>
          <a:p>
            <a:pPr algn="l"/>
            <a:endParaRPr lang="en-GB" sz="1600" b="1" baseline="30000">
              <a:ea typeface="+mn-lt"/>
              <a:cs typeface="+mn-lt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399" y="5431709"/>
            <a:ext cx="2596515" cy="10116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18625" y="6527768"/>
            <a:ext cx="2844800" cy="287020"/>
          </a:xfrm>
        </p:spPr>
        <p:txBody>
          <a:bodyPr/>
          <a:lstStyle/>
          <a:p>
            <a:fld id="{CD816192-D081-8549-85EF-46847199D3A6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C671E4-E3C4-E492-EB5E-0D59F07650EE}"/>
              </a:ext>
            </a:extLst>
          </p:cNvPr>
          <p:cNvSpPr txBox="1"/>
          <p:nvPr/>
        </p:nvSpPr>
        <p:spPr>
          <a:xfrm>
            <a:off x="1316974" y="206831"/>
            <a:ext cx="9829446" cy="5060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Over-the-Air (OTA)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Fuzzing for 5G</a:t>
            </a:r>
            <a:endParaRPr lang="en-GB" sz="3200" b="1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1FE02B-D6AD-9893-B614-2B7D6455677B}"/>
              </a:ext>
            </a:extLst>
          </p:cNvPr>
          <p:cNvSpPr/>
          <p:nvPr/>
        </p:nvSpPr>
        <p:spPr>
          <a:xfrm>
            <a:off x="3289047" y="2352737"/>
            <a:ext cx="1410511" cy="719846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500"/>
              </a:lnSpc>
            </a:pPr>
            <a:r>
              <a:rPr lang="en-SG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Protocol</a:t>
            </a:r>
          </a:p>
          <a:p>
            <a:pPr algn="ctr">
              <a:lnSpc>
                <a:spcPts val="2500"/>
              </a:lnSpc>
            </a:pPr>
            <a:r>
              <a:rPr lang="en-SG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Stack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CFCBBF-3C63-1FCC-AE42-999156F13A7B}"/>
              </a:ext>
            </a:extLst>
          </p:cNvPr>
          <p:cNvSpPr/>
          <p:nvPr/>
        </p:nvSpPr>
        <p:spPr>
          <a:xfrm>
            <a:off x="3466085" y="1332731"/>
            <a:ext cx="5098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zh-CN" sz="2400" b="1">
                <a:latin typeface="+mj-lt"/>
                <a:ea typeface="Roboto Thin" panose="02000000000000000000" pitchFamily="2" charset="0"/>
              </a:rPr>
              <a:t>5G Base Station (gNB) / </a:t>
            </a:r>
            <a:r>
              <a:rPr lang="pt-BR" altLang="zh-CN" sz="2400" b="1">
                <a:solidFill>
                  <a:srgbClr val="FF0000"/>
                </a:solidFill>
                <a:latin typeface="+mj-lt"/>
                <a:ea typeface="Roboto Thin" panose="02000000000000000000" pitchFamily="2" charset="0"/>
              </a:rPr>
              <a:t>5G OTA Fuzzer</a:t>
            </a:r>
            <a:r>
              <a:rPr lang="pt-BR" altLang="zh-CN" sz="2400" b="1">
                <a:latin typeface="+mj-lt"/>
                <a:ea typeface="Roboto Thin" panose="02000000000000000000" pitchFamily="2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BEC50C-09CC-73B4-B7D4-4DF430775E0B}"/>
              </a:ext>
            </a:extLst>
          </p:cNvPr>
          <p:cNvSpPr/>
          <p:nvPr/>
        </p:nvSpPr>
        <p:spPr>
          <a:xfrm>
            <a:off x="3178307" y="1810084"/>
            <a:ext cx="5727470" cy="1614701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EAC695-ABDC-6B35-4E73-04AB600C80BB}"/>
              </a:ext>
            </a:extLst>
          </p:cNvPr>
          <p:cNvSpPr/>
          <p:nvPr/>
        </p:nvSpPr>
        <p:spPr>
          <a:xfrm>
            <a:off x="7403621" y="1788306"/>
            <a:ext cx="1003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zh-CN" sz="2400" b="1">
                <a:latin typeface="+mj-lt"/>
                <a:ea typeface="Roboto Thin" panose="02000000000000000000" pitchFamily="2" charset="0"/>
              </a:rPr>
              <a:t>Radio</a:t>
            </a:r>
          </a:p>
        </p:txBody>
      </p:sp>
      <p:pic>
        <p:nvPicPr>
          <p:cNvPr id="11" name="Picture 10" descr="A white box with gold connectors&#10;&#10;Description automatically generated">
            <a:extLst>
              <a:ext uri="{FF2B5EF4-FFF2-40B4-BE49-F238E27FC236}">
                <a16:creationId xmlns:a16="http://schemas.microsoft.com/office/drawing/2014/main" id="{2A52936E-731E-DED9-387F-ABB241D728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106" y="2242650"/>
            <a:ext cx="1571469" cy="97773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F36EEE3-6E9E-745C-5995-5B672B5AD681}"/>
              </a:ext>
            </a:extLst>
          </p:cNvPr>
          <p:cNvSpPr/>
          <p:nvPr/>
        </p:nvSpPr>
        <p:spPr>
          <a:xfrm>
            <a:off x="4661777" y="2377572"/>
            <a:ext cx="4954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zh-CN" sz="4000" b="1">
                <a:latin typeface="+mj-lt"/>
                <a:ea typeface="Roboto Thin" panose="02000000000000000000" pitchFamily="2" charset="0"/>
              </a:rPr>
              <a:t>+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58FE6B-B1FE-1C74-5E04-3E693BA20E67}"/>
              </a:ext>
            </a:extLst>
          </p:cNvPr>
          <p:cNvSpPr/>
          <p:nvPr/>
        </p:nvSpPr>
        <p:spPr>
          <a:xfrm>
            <a:off x="5192454" y="2352737"/>
            <a:ext cx="1410511" cy="719846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500"/>
              </a:lnSpc>
            </a:pPr>
            <a:r>
              <a:rPr lang="en-SG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MitM</a:t>
            </a:r>
          </a:p>
          <a:p>
            <a:pPr algn="ctr">
              <a:lnSpc>
                <a:spcPts val="2500"/>
              </a:lnSpc>
            </a:pPr>
            <a:r>
              <a:rPr lang="en-SG" sz="240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Fuzzer</a:t>
            </a:r>
            <a:endParaRPr lang="en-SG" sz="24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1E66F8-7876-B9B5-9E1E-431DF7092AD7}"/>
              </a:ext>
            </a:extLst>
          </p:cNvPr>
          <p:cNvSpPr/>
          <p:nvPr/>
        </p:nvSpPr>
        <p:spPr>
          <a:xfrm>
            <a:off x="6665093" y="2374879"/>
            <a:ext cx="4954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zh-CN" sz="4000" b="1">
                <a:latin typeface="+mj-lt"/>
                <a:ea typeface="Roboto Thin" panose="02000000000000000000" pitchFamily="2" charset="0"/>
              </a:rPr>
              <a:t>+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0679E9-228E-EB60-488A-5D9DA21C63A5}"/>
              </a:ext>
            </a:extLst>
          </p:cNvPr>
          <p:cNvSpPr/>
          <p:nvPr/>
        </p:nvSpPr>
        <p:spPr>
          <a:xfrm>
            <a:off x="5091495" y="2242650"/>
            <a:ext cx="1659975" cy="9777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F37389-18F8-77AB-2886-7894D462C309}"/>
              </a:ext>
            </a:extLst>
          </p:cNvPr>
          <p:cNvSpPr/>
          <p:nvPr/>
        </p:nvSpPr>
        <p:spPr>
          <a:xfrm>
            <a:off x="4660289" y="1784700"/>
            <a:ext cx="2540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zh-CN" sz="2400" b="1">
                <a:solidFill>
                  <a:srgbClr val="FF0000"/>
                </a:solidFill>
                <a:latin typeface="+mj-lt"/>
                <a:ea typeface="Roboto Thin" panose="02000000000000000000" pitchFamily="2" charset="0"/>
              </a:rPr>
              <a:t>Intercept Packets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032E5D-57F9-F65C-5804-0CB2D376A8EF}"/>
              </a:ext>
            </a:extLst>
          </p:cNvPr>
          <p:cNvCxnSpPr>
            <a:cxnSpLocks/>
          </p:cNvCxnSpPr>
          <p:nvPr/>
        </p:nvCxnSpPr>
        <p:spPr>
          <a:xfrm>
            <a:off x="8905777" y="3424785"/>
            <a:ext cx="3257648" cy="847304"/>
          </a:xfrm>
          <a:prstGeom prst="line">
            <a:avLst/>
          </a:prstGeom>
          <a:ln w="28575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FBF7CD86-F63B-4256-A86C-B65217D4F3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772"/>
          <a:stretch/>
        </p:blipFill>
        <p:spPr>
          <a:xfrm>
            <a:off x="525610" y="4238076"/>
            <a:ext cx="2689860" cy="2338519"/>
          </a:xfrm>
          <a:prstGeom prst="rect">
            <a:avLst/>
          </a:prstGeom>
        </p:spPr>
      </p:pic>
      <p:pic>
        <p:nvPicPr>
          <p:cNvPr id="1025" name="Picture 1024">
            <a:extLst>
              <a:ext uri="{FF2B5EF4-FFF2-40B4-BE49-F238E27FC236}">
                <a16:creationId xmlns:a16="http://schemas.microsoft.com/office/drawing/2014/main" id="{658F9C94-EA12-43C1-9AFD-02AF2828EF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34" r="50240"/>
          <a:stretch/>
        </p:blipFill>
        <p:spPr>
          <a:xfrm>
            <a:off x="3282782" y="4238075"/>
            <a:ext cx="2767327" cy="2338519"/>
          </a:xfrm>
          <a:prstGeom prst="rect">
            <a:avLst/>
          </a:prstGeom>
        </p:spPr>
      </p:pic>
      <p:pic>
        <p:nvPicPr>
          <p:cNvPr id="1026" name="Picture 1025">
            <a:extLst>
              <a:ext uri="{FF2B5EF4-FFF2-40B4-BE49-F238E27FC236}">
                <a16:creationId xmlns:a16="http://schemas.microsoft.com/office/drawing/2014/main" id="{CAF9CB2C-4A6D-4677-ABAE-14AC991C94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367" r="25421"/>
          <a:stretch/>
        </p:blipFill>
        <p:spPr>
          <a:xfrm>
            <a:off x="6117420" y="4238075"/>
            <a:ext cx="2688119" cy="2338519"/>
          </a:xfrm>
          <a:prstGeom prst="rect">
            <a:avLst/>
          </a:prstGeom>
        </p:spPr>
      </p:pic>
      <p:sp>
        <p:nvSpPr>
          <p:cNvPr id="1029" name="Rectangle 1028">
            <a:extLst>
              <a:ext uri="{FF2B5EF4-FFF2-40B4-BE49-F238E27FC236}">
                <a16:creationId xmlns:a16="http://schemas.microsoft.com/office/drawing/2014/main" id="{C84D493E-3BDE-44B9-AB49-22BF060095B0}"/>
              </a:ext>
            </a:extLst>
          </p:cNvPr>
          <p:cNvSpPr/>
          <p:nvPr/>
        </p:nvSpPr>
        <p:spPr>
          <a:xfrm>
            <a:off x="6187271" y="4246746"/>
            <a:ext cx="2618268" cy="23703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SG"/>
          </a:p>
        </p:txBody>
      </p:sp>
      <p:pic>
        <p:nvPicPr>
          <p:cNvPr id="1030" name="Picture 1029">
            <a:extLst>
              <a:ext uri="{FF2B5EF4-FFF2-40B4-BE49-F238E27FC236}">
                <a16:creationId xmlns:a16="http://schemas.microsoft.com/office/drawing/2014/main" id="{DFB9974F-41EF-4EE2-A406-B277274C5B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360" r="57"/>
          <a:stretch/>
        </p:blipFill>
        <p:spPr>
          <a:xfrm>
            <a:off x="9070642" y="4238075"/>
            <a:ext cx="2618268" cy="2338519"/>
          </a:xfrm>
          <a:prstGeom prst="rect">
            <a:avLst/>
          </a:prstGeom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13B788B-C2ED-401A-B586-F371D841D1B0}"/>
              </a:ext>
            </a:extLst>
          </p:cNvPr>
          <p:cNvSpPr/>
          <p:nvPr/>
        </p:nvSpPr>
        <p:spPr>
          <a:xfrm>
            <a:off x="9195903" y="4247729"/>
            <a:ext cx="2416807" cy="233851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SG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05DCC3F-A3CE-0293-2E7D-F93AB9101D2A}"/>
              </a:ext>
            </a:extLst>
          </p:cNvPr>
          <p:cNvCxnSpPr>
            <a:cxnSpLocks/>
          </p:cNvCxnSpPr>
          <p:nvPr/>
        </p:nvCxnSpPr>
        <p:spPr>
          <a:xfrm flipH="1">
            <a:off x="0" y="3424785"/>
            <a:ext cx="3178307" cy="1147215"/>
          </a:xfrm>
          <a:prstGeom prst="line">
            <a:avLst/>
          </a:prstGeom>
          <a:ln w="28575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2" name="Title 1">
            <a:extLst>
              <a:ext uri="{FF2B5EF4-FFF2-40B4-BE49-F238E27FC236}">
                <a16:creationId xmlns:a16="http://schemas.microsoft.com/office/drawing/2014/main" id="{7E517A7B-9819-9C65-4915-3ACC483E4514}"/>
              </a:ext>
            </a:extLst>
          </p:cNvPr>
          <p:cNvSpPr txBox="1"/>
          <p:nvPr/>
        </p:nvSpPr>
        <p:spPr>
          <a:xfrm>
            <a:off x="4378461" y="2980752"/>
            <a:ext cx="4332134" cy="158358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sz="4800" b="1" u="sng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Fuzzing Demo!</a:t>
            </a:r>
            <a:endParaRPr lang="en-GB" sz="4800" b="1" u="sng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464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29" grpId="0" animBg="1"/>
      <p:bldP spid="1031" grpId="0" animBg="1"/>
      <p:bldP spid="10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A3B432-E938-95FD-9368-3E5DFBBB8D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7"/>
          <a:stretch/>
        </p:blipFill>
        <p:spPr>
          <a:xfrm>
            <a:off x="2398516" y="3490701"/>
            <a:ext cx="6883769" cy="329920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18625" y="6527768"/>
            <a:ext cx="2844800" cy="287020"/>
          </a:xfrm>
        </p:spPr>
        <p:txBody>
          <a:bodyPr/>
          <a:lstStyle/>
          <a:p>
            <a:fld id="{CD816192-D081-8549-85EF-46847199D3A6}" type="slidenum">
              <a:rPr lang="en-US" smtClean="0"/>
              <a:t>11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5071F9-BB42-E996-9588-BDF611584DEF}"/>
              </a:ext>
            </a:extLst>
          </p:cNvPr>
          <p:cNvSpPr/>
          <p:nvPr/>
        </p:nvSpPr>
        <p:spPr>
          <a:xfrm>
            <a:off x="1231360" y="723167"/>
            <a:ext cx="9218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zh-CN" sz="3200" b="1">
                <a:latin typeface="+mj-lt"/>
                <a:ea typeface="Roboto Thin" panose="02000000000000000000" pitchFamily="2" charset="0"/>
              </a:rPr>
              <a:t>How can we launch attacks with this?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C671E4-E3C4-E492-EB5E-0D59F07650EE}"/>
              </a:ext>
            </a:extLst>
          </p:cNvPr>
          <p:cNvSpPr txBox="1"/>
          <p:nvPr/>
        </p:nvSpPr>
        <p:spPr>
          <a:xfrm>
            <a:off x="1316974" y="206831"/>
            <a:ext cx="9829446" cy="5060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5Ghoul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Attacks</a:t>
            </a:r>
            <a:endParaRPr lang="en-GB" sz="3200" b="1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1FE02B-D6AD-9893-B614-2B7D6455677B}"/>
              </a:ext>
            </a:extLst>
          </p:cNvPr>
          <p:cNvSpPr/>
          <p:nvPr/>
        </p:nvSpPr>
        <p:spPr>
          <a:xfrm>
            <a:off x="3289047" y="2352737"/>
            <a:ext cx="1410511" cy="719846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500"/>
              </a:lnSpc>
            </a:pPr>
            <a:r>
              <a:rPr lang="en-SG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Protocol</a:t>
            </a:r>
          </a:p>
          <a:p>
            <a:pPr algn="ctr">
              <a:lnSpc>
                <a:spcPts val="2500"/>
              </a:lnSpc>
            </a:pPr>
            <a:r>
              <a:rPr lang="en-SG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Stack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CFCBBF-3C63-1FCC-AE42-999156F13A7B}"/>
              </a:ext>
            </a:extLst>
          </p:cNvPr>
          <p:cNvSpPr/>
          <p:nvPr/>
        </p:nvSpPr>
        <p:spPr>
          <a:xfrm>
            <a:off x="3466085" y="1332731"/>
            <a:ext cx="5098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zh-CN" sz="2400" b="1">
                <a:latin typeface="+mj-lt"/>
                <a:ea typeface="Roboto Thin" panose="02000000000000000000" pitchFamily="2" charset="0"/>
              </a:rPr>
              <a:t>5G OTA Fuzzer / </a:t>
            </a:r>
            <a:r>
              <a:rPr lang="pt-BR" altLang="zh-CN" sz="2400" b="1">
                <a:solidFill>
                  <a:srgbClr val="FF0000"/>
                </a:solidFill>
                <a:latin typeface="+mj-lt"/>
                <a:ea typeface="Roboto Thin" panose="02000000000000000000" pitchFamily="2" charset="0"/>
              </a:rPr>
              <a:t>Rogue Base Station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BEC50C-09CC-73B4-B7D4-4DF430775E0B}"/>
              </a:ext>
            </a:extLst>
          </p:cNvPr>
          <p:cNvSpPr/>
          <p:nvPr/>
        </p:nvSpPr>
        <p:spPr>
          <a:xfrm>
            <a:off x="3178307" y="1810084"/>
            <a:ext cx="5727470" cy="1614701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EAC695-ABDC-6B35-4E73-04AB600C80BB}"/>
              </a:ext>
            </a:extLst>
          </p:cNvPr>
          <p:cNvSpPr/>
          <p:nvPr/>
        </p:nvSpPr>
        <p:spPr>
          <a:xfrm>
            <a:off x="7403621" y="1788306"/>
            <a:ext cx="1003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zh-CN" sz="2400" b="1">
                <a:latin typeface="+mj-lt"/>
                <a:ea typeface="Roboto Thin" panose="02000000000000000000" pitchFamily="2" charset="0"/>
              </a:rPr>
              <a:t>Radio</a:t>
            </a:r>
          </a:p>
        </p:txBody>
      </p:sp>
      <p:pic>
        <p:nvPicPr>
          <p:cNvPr id="11" name="Picture 10" descr="A white box with gold connectors&#10;&#10;Description automatically generated">
            <a:extLst>
              <a:ext uri="{FF2B5EF4-FFF2-40B4-BE49-F238E27FC236}">
                <a16:creationId xmlns:a16="http://schemas.microsoft.com/office/drawing/2014/main" id="{2A52936E-731E-DED9-387F-ABB241D728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106" y="2242650"/>
            <a:ext cx="1571469" cy="97773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F36EEE3-6E9E-745C-5995-5B672B5AD681}"/>
              </a:ext>
            </a:extLst>
          </p:cNvPr>
          <p:cNvSpPr/>
          <p:nvPr/>
        </p:nvSpPr>
        <p:spPr>
          <a:xfrm>
            <a:off x="4661777" y="2377572"/>
            <a:ext cx="4954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zh-CN" sz="4000" b="1">
                <a:latin typeface="+mj-lt"/>
                <a:ea typeface="Roboto Thin" panose="02000000000000000000" pitchFamily="2" charset="0"/>
              </a:rPr>
              <a:t>+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58FE6B-B1FE-1C74-5E04-3E693BA20E67}"/>
              </a:ext>
            </a:extLst>
          </p:cNvPr>
          <p:cNvSpPr/>
          <p:nvPr/>
        </p:nvSpPr>
        <p:spPr>
          <a:xfrm>
            <a:off x="5192454" y="2352737"/>
            <a:ext cx="1410511" cy="719846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500"/>
              </a:lnSpc>
            </a:pPr>
            <a:r>
              <a:rPr lang="en-SG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MitM</a:t>
            </a:r>
          </a:p>
          <a:p>
            <a:pPr algn="ctr">
              <a:lnSpc>
                <a:spcPts val="2500"/>
              </a:lnSpc>
            </a:pPr>
            <a:r>
              <a:rPr lang="en-SG" sz="240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Fuzzer</a:t>
            </a:r>
            <a:endParaRPr lang="en-SG" sz="24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1E66F8-7876-B9B5-9E1E-431DF7092AD7}"/>
              </a:ext>
            </a:extLst>
          </p:cNvPr>
          <p:cNvSpPr/>
          <p:nvPr/>
        </p:nvSpPr>
        <p:spPr>
          <a:xfrm>
            <a:off x="6665093" y="2374879"/>
            <a:ext cx="4954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zh-CN" sz="4000" b="1">
                <a:latin typeface="+mj-lt"/>
                <a:ea typeface="Roboto Thin" panose="02000000000000000000" pitchFamily="2" charset="0"/>
              </a:rPr>
              <a:t>+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F37389-18F8-77AB-2886-7894D462C309}"/>
              </a:ext>
            </a:extLst>
          </p:cNvPr>
          <p:cNvSpPr/>
          <p:nvPr/>
        </p:nvSpPr>
        <p:spPr>
          <a:xfrm>
            <a:off x="4660289" y="1784700"/>
            <a:ext cx="2540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zh-CN" sz="2400" b="1">
                <a:latin typeface="+mj-lt"/>
                <a:ea typeface="Roboto Thin" panose="02000000000000000000" pitchFamily="2" charset="0"/>
              </a:rPr>
              <a:t>Intercept Packets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05DCC3F-A3CE-0293-2E7D-F93AB9101D2A}"/>
              </a:ext>
            </a:extLst>
          </p:cNvPr>
          <p:cNvCxnSpPr>
            <a:cxnSpLocks/>
          </p:cNvCxnSpPr>
          <p:nvPr/>
        </p:nvCxnSpPr>
        <p:spPr>
          <a:xfrm flipH="1">
            <a:off x="0" y="3443591"/>
            <a:ext cx="3171217" cy="112840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032E5D-57F9-F65C-5804-0CB2D376A8EF}"/>
              </a:ext>
            </a:extLst>
          </p:cNvPr>
          <p:cNvCxnSpPr>
            <a:cxnSpLocks/>
          </p:cNvCxnSpPr>
          <p:nvPr/>
        </p:nvCxnSpPr>
        <p:spPr>
          <a:xfrm>
            <a:off x="8905777" y="3424785"/>
            <a:ext cx="3257648" cy="84730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DB043210-5AE9-CF25-C505-15ABA2519099}"/>
              </a:ext>
            </a:extLst>
          </p:cNvPr>
          <p:cNvSpPr/>
          <p:nvPr/>
        </p:nvSpPr>
        <p:spPr>
          <a:xfrm>
            <a:off x="-497975" y="3072583"/>
            <a:ext cx="3738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zh-CN" sz="3600" b="1">
                <a:solidFill>
                  <a:srgbClr val="FF0000"/>
                </a:solidFill>
                <a:latin typeface="+mj-lt"/>
                <a:ea typeface="Roboto Thin" panose="02000000000000000000" pitchFamily="2" charset="0"/>
              </a:rPr>
              <a:t>Attack Model</a:t>
            </a:r>
          </a:p>
        </p:txBody>
      </p:sp>
    </p:spTree>
    <p:extLst>
      <p:ext uri="{BB962C8B-B14F-4D97-AF65-F5344CB8AC3E}">
        <p14:creationId xmlns:p14="http://schemas.microsoft.com/office/powerpoint/2010/main" val="336852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0000" lnSpcReduction="10000"/>
          </a:bodyPr>
          <a:lstStyle/>
          <a:p>
            <a:fld id="{CD816192-D081-8549-85EF-46847199D3A6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890353-B864-D3DE-0518-7F78E31F0349}"/>
              </a:ext>
            </a:extLst>
          </p:cNvPr>
          <p:cNvSpPr txBox="1"/>
          <p:nvPr/>
        </p:nvSpPr>
        <p:spPr>
          <a:xfrm>
            <a:off x="1316974" y="206831"/>
            <a:ext cx="9829446" cy="5060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5Ghoul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Attacks</a:t>
            </a:r>
            <a:endParaRPr lang="en-GB" sz="3200" b="1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ECE81B3-69EA-D434-96D2-72EBD268BA59}"/>
              </a:ext>
            </a:extLst>
          </p:cNvPr>
          <p:cNvSpPr txBox="1"/>
          <p:nvPr/>
        </p:nvSpPr>
        <p:spPr>
          <a:xfrm>
            <a:off x="4506454" y="840254"/>
            <a:ext cx="3641866" cy="5060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sz="4800" b="1" u="sng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Attack Demo!</a:t>
            </a:r>
            <a:endParaRPr lang="en-GB" sz="4800" b="1" u="sng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11" name="Picture 10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DE9C6C1D-46E5-24C1-A4CA-A103933C9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35" y="1346349"/>
            <a:ext cx="11310845" cy="48753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0000" lnSpcReduction="10000"/>
          </a:bodyPr>
          <a:lstStyle/>
          <a:p>
            <a:fld id="{CD816192-D081-8549-85EF-46847199D3A6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218E13-B704-5C20-D02A-F7F700B7A747}"/>
              </a:ext>
            </a:extLst>
          </p:cNvPr>
          <p:cNvSpPr txBox="1"/>
          <p:nvPr/>
        </p:nvSpPr>
        <p:spPr>
          <a:xfrm>
            <a:off x="282455" y="6136229"/>
            <a:ext cx="67812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/>
              <a:t>Find more details in </a:t>
            </a:r>
            <a:r>
              <a:rPr lang="en-US" sz="2800" i="1">
                <a:solidFill>
                  <a:srgbClr val="FF0000"/>
                </a:solidFill>
                <a:hlinkClick r:id="rId3"/>
              </a:rPr>
              <a:t>https://www.5ghoul.com</a:t>
            </a:r>
            <a:endParaRPr lang="en-US" sz="2800" i="1">
              <a:solidFill>
                <a:srgbClr val="FF0000"/>
              </a:solidFill>
            </a:endParaRPr>
          </a:p>
          <a:p>
            <a:endParaRPr lang="en-US" sz="2800" i="1" u="sng">
              <a:solidFill>
                <a:srgbClr val="FF0000"/>
              </a:solidFill>
            </a:endParaRPr>
          </a:p>
        </p:txBody>
      </p:sp>
      <p:pic>
        <p:nvPicPr>
          <p:cNvPr id="5" name="Picture 4" descr="A table with text on it&#10;&#10;Description automatically generated">
            <a:extLst>
              <a:ext uri="{FF2B5EF4-FFF2-40B4-BE49-F238E27FC236}">
                <a16:creationId xmlns:a16="http://schemas.microsoft.com/office/drawing/2014/main" id="{67299DE0-A22B-DA31-4D49-5B9CB799EE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 t="872" r="1301"/>
          <a:stretch/>
        </p:blipFill>
        <p:spPr>
          <a:xfrm>
            <a:off x="579290" y="878432"/>
            <a:ext cx="6187546" cy="52641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DF2DCB-7CD8-EDD7-DC1C-06312BC4544E}"/>
              </a:ext>
            </a:extLst>
          </p:cNvPr>
          <p:cNvSpPr txBox="1"/>
          <p:nvPr/>
        </p:nvSpPr>
        <p:spPr>
          <a:xfrm>
            <a:off x="6799988" y="1607429"/>
            <a:ext cx="53920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12 new implementation vulnerabilities </a:t>
            </a:r>
          </a:p>
          <a:p>
            <a:r>
              <a:rPr lang="en-US" sz="2400"/>
              <a:t>in 5G baseband modems from </a:t>
            </a:r>
            <a:r>
              <a:rPr lang="en-US" sz="2400" b="1">
                <a:solidFill>
                  <a:srgbClr val="FF0000"/>
                </a:solidFill>
              </a:rPr>
              <a:t>Qualcomm</a:t>
            </a:r>
            <a:r>
              <a:rPr lang="en-US" sz="2400">
                <a:solidFill>
                  <a:srgbClr val="FF0000"/>
                </a:solidFill>
              </a:rPr>
              <a:t> </a:t>
            </a:r>
          </a:p>
          <a:p>
            <a:r>
              <a:rPr lang="en-US" sz="2400"/>
              <a:t>and </a:t>
            </a:r>
            <a:r>
              <a:rPr lang="en-US" sz="2400" b="1">
                <a:solidFill>
                  <a:srgbClr val="FF0000"/>
                </a:solidFill>
              </a:rPr>
              <a:t>MediaTek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Seven (7) high severity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36,000 USD bug bounty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Featured in </a:t>
            </a:r>
            <a:r>
              <a:rPr lang="en-US" sz="2400" b="1">
                <a:solidFill>
                  <a:srgbClr val="FF0000"/>
                </a:solidFill>
              </a:rPr>
              <a:t>Channel News Asia</a:t>
            </a:r>
            <a:endParaRPr lang="en-US" sz="2400" b="1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890353-B864-D3DE-0518-7F78E31F0349}"/>
              </a:ext>
            </a:extLst>
          </p:cNvPr>
          <p:cNvSpPr txBox="1"/>
          <p:nvPr/>
        </p:nvSpPr>
        <p:spPr>
          <a:xfrm>
            <a:off x="1316974" y="206831"/>
            <a:ext cx="9829446" cy="5060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5Ghoul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Attacks – Summary of Findings</a:t>
            </a:r>
            <a:endParaRPr lang="en-GB" sz="3200" b="1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565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0000" lnSpcReduction="10000"/>
          </a:bodyPr>
          <a:lstStyle/>
          <a:p>
            <a:fld id="{CD816192-D081-8549-85EF-46847199D3A6}" type="slidenum">
              <a:rPr lang="en-US" smtClean="0"/>
              <a:t>14</a:t>
            </a:fld>
            <a:endParaRPr lang="en-US"/>
          </a:p>
        </p:txBody>
      </p:sp>
      <p:pic>
        <p:nvPicPr>
          <p:cNvPr id="9" name="Picture 8" descr="physical_setup-1">
            <a:extLst>
              <a:ext uri="{FF2B5EF4-FFF2-40B4-BE49-F238E27FC236}">
                <a16:creationId xmlns:a16="http://schemas.microsoft.com/office/drawing/2014/main" id="{52179D3F-1A9E-901E-17DB-4AC26EAEB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139" y="4004317"/>
            <a:ext cx="5024308" cy="250547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89D70ED-6AF9-6F15-408C-5D8E5FE8BA07}"/>
              </a:ext>
            </a:extLst>
          </p:cNvPr>
          <p:cNvSpPr txBox="1"/>
          <p:nvPr/>
        </p:nvSpPr>
        <p:spPr>
          <a:xfrm>
            <a:off x="7431570" y="3495336"/>
            <a:ext cx="4163446" cy="5060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charset="0"/>
                <a:cs typeface="Open Sans Light" panose="020B0306030504020204" pitchFamily="34" charset="0"/>
              </a:defRPr>
            </a:lvl1pPr>
          </a:lstStyle>
          <a:p>
            <a:r>
              <a:rPr lang="en-GB" sz="3200" b="1">
                <a:solidFill>
                  <a:srgbClr val="002060"/>
                </a:solidFill>
                <a:latin typeface="Calibri Light (Headings)"/>
                <a:ea typeface="Roboto Condensed" panose="02000000000000000000" pitchFamily="2" charset="0"/>
                <a:cs typeface="Roboto Thin" panose="02000000000000000000" charset="0"/>
                <a:sym typeface="+mn-ea"/>
              </a:rPr>
              <a:t>Hardware Setup</a:t>
            </a:r>
            <a:endParaRPr lang="en-GB" sz="3200" b="1">
              <a:solidFill>
                <a:srgbClr val="002060"/>
              </a:solidFill>
              <a:latin typeface="Calibri Light (Headings)"/>
              <a:ea typeface="Roboto Condensed" panose="02000000000000000000" pitchFamily="2" charset="0"/>
              <a:cs typeface="Roboto Thin" panose="02000000000000000000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0B2B56B-5990-5D50-DD1D-15F94540EF79}"/>
              </a:ext>
            </a:extLst>
          </p:cNvPr>
          <p:cNvSpPr/>
          <p:nvPr/>
        </p:nvSpPr>
        <p:spPr>
          <a:xfrm>
            <a:off x="7779025" y="4838634"/>
            <a:ext cx="1093305" cy="506095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Uplink</a:t>
            </a:r>
            <a:endParaRPr lang="en-SG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BCECE4E-8790-667F-EED0-FEE9FA1DBA42}"/>
              </a:ext>
            </a:extLst>
          </p:cNvPr>
          <p:cNvSpPr/>
          <p:nvPr/>
        </p:nvSpPr>
        <p:spPr>
          <a:xfrm flipH="1">
            <a:off x="7639879" y="4844405"/>
            <a:ext cx="1232451" cy="5060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Downlink</a:t>
            </a:r>
            <a:endParaRPr lang="en-S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988138-3A43-1649-692B-5CEA94953FC2}"/>
              </a:ext>
            </a:extLst>
          </p:cNvPr>
          <p:cNvSpPr txBox="1"/>
          <p:nvPr/>
        </p:nvSpPr>
        <p:spPr>
          <a:xfrm>
            <a:off x="1316974" y="206831"/>
            <a:ext cx="9829446" cy="5060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5Ghoul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Exploit Code (PoC) Generation - Overview</a:t>
            </a:r>
            <a:endParaRPr lang="en-GB" sz="3200" b="1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13291C34-36AE-7B1A-951B-BBFAF82B45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6" y="1118853"/>
            <a:ext cx="12192000" cy="3469660"/>
          </a:xfrm>
          <a:prstGeom prst="rect">
            <a:avLst/>
          </a:prstGeom>
        </p:spPr>
      </p:pic>
      <p:pic>
        <p:nvPicPr>
          <p:cNvPr id="19" name="Picture 18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341DA589-1026-2140-694F-15087F70AD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6" y="914721"/>
            <a:ext cx="12192000" cy="340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31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1FC0A6-85D9-FD57-EB8B-80A64E07B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6192-D081-8549-85EF-46847199D3A6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 descr="A diagram of a number of data&#10;&#10;Description automatically generated with medium confidence">
            <a:extLst>
              <a:ext uri="{FF2B5EF4-FFF2-40B4-BE49-F238E27FC236}">
                <a16:creationId xmlns:a16="http://schemas.microsoft.com/office/drawing/2014/main" id="{24EE1BA3-ADF9-353A-9649-C0C96BE29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0107"/>
            <a:ext cx="12117011" cy="41691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7013E30-F220-666F-9004-F700934EBC0C}"/>
              </a:ext>
            </a:extLst>
          </p:cNvPr>
          <p:cNvSpPr txBox="1"/>
          <p:nvPr/>
        </p:nvSpPr>
        <p:spPr>
          <a:xfrm>
            <a:off x="1316974" y="206831"/>
            <a:ext cx="9829446" cy="5060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5Ghoul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Exploit Code (PoC) Generation - Workflow</a:t>
            </a:r>
            <a:endParaRPr lang="en-GB" sz="3200" b="1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2AB59B1-43C5-0BF3-3123-C32167C3DF13}"/>
              </a:ext>
            </a:extLst>
          </p:cNvPr>
          <p:cNvSpPr txBox="1"/>
          <p:nvPr/>
        </p:nvSpPr>
        <p:spPr>
          <a:xfrm>
            <a:off x="8285974" y="5476239"/>
            <a:ext cx="3530106" cy="5060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sz="3200" b="1" u="sng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Custom PoC Demo!</a:t>
            </a:r>
            <a:endParaRPr lang="en-GB" sz="3200" b="1" u="sng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262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6192-D081-8549-85EF-46847199D3A6}" type="slidenum">
              <a:rPr lang="en-US" smtClean="0"/>
              <a:t>16</a:t>
            </a:fld>
            <a:endParaRPr lang="en-US"/>
          </a:p>
        </p:txBody>
      </p:sp>
      <p:sp>
        <p:nvSpPr>
          <p:cNvPr id="8" name="Title 1"/>
          <p:cNvSpPr txBox="1"/>
          <p:nvPr/>
        </p:nvSpPr>
        <p:spPr>
          <a:xfrm>
            <a:off x="4746625" y="215265"/>
            <a:ext cx="2143125" cy="5060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GB" sz="3200" b="1">
                <a:solidFill>
                  <a:schemeClr val="accent1">
                    <a:lumMod val="50000"/>
                  </a:schemeClr>
                </a:solidFill>
                <a:latin typeface="Roboto Th" charset="0"/>
                <a:ea typeface="Microsoft YaHei" panose="020B0503020204020204" charset="-122"/>
                <a:cs typeface="Roboto Th" charset="0"/>
              </a:rPr>
              <a:t>Thank you</a:t>
            </a:r>
          </a:p>
        </p:txBody>
      </p:sp>
      <p:sp>
        <p:nvSpPr>
          <p:cNvPr id="2" name="Title 1"/>
          <p:cNvSpPr txBox="1"/>
          <p:nvPr/>
        </p:nvSpPr>
        <p:spPr>
          <a:xfrm>
            <a:off x="4115117" y="980757"/>
            <a:ext cx="3961765" cy="5060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GB" sz="5400">
                <a:solidFill>
                  <a:schemeClr val="accent1">
                    <a:lumMod val="50000"/>
                  </a:schemeClr>
                </a:solidFill>
                <a:latin typeface="Microsoft YaHei Light" panose="020B0502040204020203" charset="-122"/>
                <a:ea typeface="Microsoft YaHei Light" panose="020B0502040204020203" charset="-122"/>
                <a:cs typeface="Roboto Th" charset="0"/>
              </a:rPr>
              <a:t>Questions?</a:t>
            </a:r>
          </a:p>
        </p:txBody>
      </p:sp>
      <p:pic>
        <p:nvPicPr>
          <p:cNvPr id="10" name="Picture 9" descr="hiclipart.com (14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109" y="1746250"/>
            <a:ext cx="4513580" cy="5111115"/>
          </a:xfrm>
          <a:prstGeom prst="rect">
            <a:avLst/>
          </a:prstGeom>
        </p:spPr>
      </p:pic>
      <p:pic>
        <p:nvPicPr>
          <p:cNvPr id="11" name="Picture 10" descr="hiclipart.com (14)"/>
          <p:cNvPicPr>
            <a:picLocks noChangeAspect="1"/>
          </p:cNvPicPr>
          <p:nvPr/>
        </p:nvPicPr>
        <p:blipFill>
          <a:blip r:embed="rId2"/>
          <a:srcRect l="35031"/>
          <a:stretch>
            <a:fillRect/>
          </a:stretch>
        </p:blipFill>
        <p:spPr>
          <a:xfrm>
            <a:off x="-5715" y="1746250"/>
            <a:ext cx="2932430" cy="5111115"/>
          </a:xfrm>
          <a:prstGeom prst="rect">
            <a:avLst/>
          </a:prstGeom>
        </p:spPr>
      </p:pic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013F9D58-9274-3E41-5769-A600490005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8" t="9628" r="8927" b="9731"/>
          <a:stretch/>
        </p:blipFill>
        <p:spPr>
          <a:xfrm>
            <a:off x="3940372" y="3101616"/>
            <a:ext cx="3706003" cy="36838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AD3B59-D3E8-2949-A0A8-8A6A5B69D90F}"/>
              </a:ext>
            </a:extLst>
          </p:cNvPr>
          <p:cNvSpPr txBox="1"/>
          <p:nvPr/>
        </p:nvSpPr>
        <p:spPr>
          <a:xfrm>
            <a:off x="3897766" y="2044005"/>
            <a:ext cx="385297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/>
              <a:t>Find more details in </a:t>
            </a:r>
          </a:p>
          <a:p>
            <a:pPr algn="ctr"/>
            <a:r>
              <a:rPr lang="en-US" sz="2800" i="1">
                <a:solidFill>
                  <a:srgbClr val="FF0000"/>
                </a:solidFill>
                <a:hlinkClick r:id="rId4"/>
              </a:rPr>
              <a:t>https://www.5ghoul.com</a:t>
            </a:r>
            <a:endParaRPr lang="en-US" sz="2800" i="1">
              <a:solidFill>
                <a:srgbClr val="FF0000"/>
              </a:solidFill>
            </a:endParaRPr>
          </a:p>
          <a:p>
            <a:pPr algn="ctr"/>
            <a:endParaRPr lang="en-US" sz="2800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57782AF-47DE-47DA-AA8A-1CB32D65E9CD}"/>
              </a:ext>
            </a:extLst>
          </p:cNvPr>
          <p:cNvSpPr/>
          <p:nvPr/>
        </p:nvSpPr>
        <p:spPr>
          <a:xfrm>
            <a:off x="7754758" y="3572124"/>
            <a:ext cx="4221874" cy="2014547"/>
          </a:xfrm>
          <a:prstGeom prst="roundRect">
            <a:avLst>
              <a:gd name="adj" fmla="val 9457"/>
            </a:avLst>
          </a:prstGeom>
          <a:solidFill>
            <a:schemeClr val="accent6">
              <a:lumMod val="60000"/>
              <a:lumOff val="40000"/>
              <a:alpha val="18000"/>
            </a:schemeClr>
          </a:solidFill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8834823-13D0-42EB-B7D7-F40C7666466B}"/>
              </a:ext>
            </a:extLst>
          </p:cNvPr>
          <p:cNvSpPr/>
          <p:nvPr/>
        </p:nvSpPr>
        <p:spPr>
          <a:xfrm>
            <a:off x="1416564" y="2440848"/>
            <a:ext cx="4221875" cy="3147154"/>
          </a:xfrm>
          <a:prstGeom prst="roundRect">
            <a:avLst>
              <a:gd name="adj" fmla="val 9457"/>
            </a:avLst>
          </a:prstGeom>
          <a:solidFill>
            <a:schemeClr val="accent4">
              <a:lumMod val="20000"/>
              <a:lumOff val="80000"/>
              <a:alpha val="18000"/>
            </a:schemeClr>
          </a:solidFill>
          <a:ln w="28575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 descr="A close up of a cage&#10;&#10;Description automatically generated">
            <a:extLst>
              <a:ext uri="{FF2B5EF4-FFF2-40B4-BE49-F238E27FC236}">
                <a16:creationId xmlns:a16="http://schemas.microsoft.com/office/drawing/2014/main" id="{8A384559-485E-4859-84F1-D48C9B706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804" y="2616966"/>
            <a:ext cx="3877506" cy="2804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CA4D9CB-0C20-4C56-8DFB-1E91B9EB4C04}"/>
              </a:ext>
            </a:extLst>
          </p:cNvPr>
          <p:cNvSpPr/>
          <p:nvPr/>
        </p:nvSpPr>
        <p:spPr>
          <a:xfrm>
            <a:off x="910940" y="4655704"/>
            <a:ext cx="1933862" cy="1255571"/>
          </a:xfrm>
          <a:prstGeom prst="roundRect">
            <a:avLst/>
          </a:prstGeom>
          <a:solidFill>
            <a:schemeClr val="accent5">
              <a:lumMod val="60000"/>
              <a:lumOff val="40000"/>
              <a:alpha val="1800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Slide Number Placeholder 6">
            <a:extLst>
              <a:ext uri="{FF2B5EF4-FFF2-40B4-BE49-F238E27FC236}">
                <a16:creationId xmlns:a16="http://schemas.microsoft.com/office/drawing/2014/main" id="{C7EA96F6-4A5D-4329-AF79-CB7A419D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625" y="6532245"/>
            <a:ext cx="2844800" cy="287020"/>
          </a:xfrm>
        </p:spPr>
        <p:txBody>
          <a:bodyPr/>
          <a:lstStyle/>
          <a:p>
            <a:fld id="{CD816192-D081-8549-85EF-46847199D3A6}" type="slidenum">
              <a:rPr lang="en-US" smtClean="0"/>
              <a:t>2</a:t>
            </a:fld>
            <a:endParaRPr lang="en-US"/>
          </a:p>
        </p:txBody>
      </p:sp>
      <p:sp>
        <p:nvSpPr>
          <p:cNvPr id="31" name="Rounded Rectangle 42">
            <a:extLst>
              <a:ext uri="{FF2B5EF4-FFF2-40B4-BE49-F238E27FC236}">
                <a16:creationId xmlns:a16="http://schemas.microsoft.com/office/drawing/2014/main" id="{D4C9B445-1EE9-449C-A5A3-AE329CEF542B}"/>
              </a:ext>
            </a:extLst>
          </p:cNvPr>
          <p:cNvSpPr/>
          <p:nvPr/>
        </p:nvSpPr>
        <p:spPr>
          <a:xfrm>
            <a:off x="6050240" y="1519976"/>
            <a:ext cx="1838323" cy="656590"/>
          </a:xfrm>
          <a:prstGeom prst="round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altLang="en-US" sz="2400"/>
              <a:t>User Code</a:t>
            </a:r>
          </a:p>
        </p:txBody>
      </p:sp>
      <p:sp>
        <p:nvSpPr>
          <p:cNvPr id="33" name="Rounded Rectangle 4">
            <a:extLst>
              <a:ext uri="{FF2B5EF4-FFF2-40B4-BE49-F238E27FC236}">
                <a16:creationId xmlns:a16="http://schemas.microsoft.com/office/drawing/2014/main" id="{62F735AA-06CA-461D-95FF-29DEC04D6D5C}"/>
              </a:ext>
            </a:extLst>
          </p:cNvPr>
          <p:cNvSpPr/>
          <p:nvPr/>
        </p:nvSpPr>
        <p:spPr>
          <a:xfrm>
            <a:off x="6050876" y="2187996"/>
            <a:ext cx="1838324" cy="306070"/>
          </a:xfrm>
          <a:prstGeom prst="round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altLang="en-US" sz="2000"/>
              <a:t>SDK API</a:t>
            </a:r>
          </a:p>
        </p:txBody>
      </p:sp>
      <p:sp>
        <p:nvSpPr>
          <p:cNvPr id="34" name="Rounded Rectangle 3">
            <a:extLst>
              <a:ext uri="{FF2B5EF4-FFF2-40B4-BE49-F238E27FC236}">
                <a16:creationId xmlns:a16="http://schemas.microsoft.com/office/drawing/2014/main" id="{ACC04E3B-052C-44BD-B7C7-767885EB2A15}"/>
              </a:ext>
            </a:extLst>
          </p:cNvPr>
          <p:cNvSpPr/>
          <p:nvPr/>
        </p:nvSpPr>
        <p:spPr>
          <a:xfrm>
            <a:off x="6050876" y="2505496"/>
            <a:ext cx="1838324" cy="365125"/>
          </a:xfrm>
          <a:prstGeom prst="round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altLang="en-US" sz="2000"/>
              <a:t>Wireless Stack</a:t>
            </a:r>
          </a:p>
        </p:txBody>
      </p:sp>
      <p:sp>
        <p:nvSpPr>
          <p:cNvPr id="36" name="Rounded Rectangle 43">
            <a:extLst>
              <a:ext uri="{FF2B5EF4-FFF2-40B4-BE49-F238E27FC236}">
                <a16:creationId xmlns:a16="http://schemas.microsoft.com/office/drawing/2014/main" id="{5F79A641-1629-49A9-8F6D-719F71B0CE6B}"/>
              </a:ext>
            </a:extLst>
          </p:cNvPr>
          <p:cNvSpPr/>
          <p:nvPr/>
        </p:nvSpPr>
        <p:spPr>
          <a:xfrm>
            <a:off x="5915621" y="1403136"/>
            <a:ext cx="2106771" cy="1635760"/>
          </a:xfrm>
          <a:prstGeom prst="round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endParaRPr lang="en-GB" altLang="en-US"/>
          </a:p>
        </p:txBody>
      </p:sp>
      <p:sp>
        <p:nvSpPr>
          <p:cNvPr id="37" name="TextBox 83">
            <a:extLst>
              <a:ext uri="{FF2B5EF4-FFF2-40B4-BE49-F238E27FC236}">
                <a16:creationId xmlns:a16="http://schemas.microsoft.com/office/drawing/2014/main" id="{BAED8E54-9CB4-473F-9828-412F09B648AE}"/>
              </a:ext>
            </a:extLst>
          </p:cNvPr>
          <p:cNvSpPr txBox="1"/>
          <p:nvPr/>
        </p:nvSpPr>
        <p:spPr>
          <a:xfrm>
            <a:off x="5928171" y="1073145"/>
            <a:ext cx="2024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altLang="en-US" sz="1600" b="1">
                <a:ea typeface="Microsoft YaHei Light" panose="020B0502040204020203" charset="-122"/>
                <a:cs typeface="Roboto Th" charset="0"/>
              </a:rPr>
              <a:t>Firmware Layout</a:t>
            </a:r>
          </a:p>
        </p:txBody>
      </p:sp>
      <p:sp>
        <p:nvSpPr>
          <p:cNvPr id="40" name="TextBox 83">
            <a:extLst>
              <a:ext uri="{FF2B5EF4-FFF2-40B4-BE49-F238E27FC236}">
                <a16:creationId xmlns:a16="http://schemas.microsoft.com/office/drawing/2014/main" id="{401FEAD8-CD30-44A7-886C-81EDF11C3121}"/>
              </a:ext>
            </a:extLst>
          </p:cNvPr>
          <p:cNvSpPr txBox="1"/>
          <p:nvPr/>
        </p:nvSpPr>
        <p:spPr>
          <a:xfrm>
            <a:off x="8082757" y="1740896"/>
            <a:ext cx="3992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en-US" sz="2400">
                <a:ea typeface="Microsoft YaHei Light" panose="020B0502040204020203" charset="-122"/>
                <a:cs typeface="Roboto Th" charset="0"/>
              </a:rPr>
              <a:t>Saved to non-volatile or static random-access memory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1B4F71F5-BFC8-463B-9A60-1090D6BF5B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4" t="66099" r="18773" b="9865"/>
          <a:stretch/>
        </p:blipFill>
        <p:spPr>
          <a:xfrm>
            <a:off x="1068690" y="4769110"/>
            <a:ext cx="1637656" cy="1028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3083801E-06C8-4AE1-9B32-C46777E45B95}"/>
              </a:ext>
            </a:extLst>
          </p:cNvPr>
          <p:cNvSpPr/>
          <p:nvPr/>
        </p:nvSpPr>
        <p:spPr>
          <a:xfrm>
            <a:off x="20046" y="5975810"/>
            <a:ext cx="2404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zh-CN" sz="2000">
                <a:latin typeface="Calibri (Body)"/>
                <a:ea typeface="Roboto" panose="02000000000000000000" pitchFamily="2" charset="0"/>
              </a:rPr>
              <a:t>Wireless IP Vendor</a:t>
            </a:r>
          </a:p>
          <a:p>
            <a:pPr algn="just"/>
            <a:r>
              <a:rPr lang="pt-BR" altLang="zh-CN" sz="1600">
                <a:latin typeface="Calibri (Body)"/>
                <a:ea typeface="Roboto" panose="02000000000000000000" pitchFamily="2" charset="0"/>
              </a:rPr>
              <a:t>(illustrative only)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77751E1-48CE-4120-A14A-D46BD3F2B864}"/>
              </a:ext>
            </a:extLst>
          </p:cNvPr>
          <p:cNvSpPr/>
          <p:nvPr/>
        </p:nvSpPr>
        <p:spPr>
          <a:xfrm>
            <a:off x="1803747" y="1985321"/>
            <a:ext cx="1597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zh-CN" sz="2000">
                <a:latin typeface="Calibri (Body)"/>
                <a:ea typeface="Roboto" panose="02000000000000000000" pitchFamily="2" charset="0"/>
              </a:rPr>
              <a:t>SoC Vendor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DBB2F655-6CD7-41AE-9E34-EE73D8E0EC0D}"/>
              </a:ext>
            </a:extLst>
          </p:cNvPr>
          <p:cNvSpPr/>
          <p:nvPr/>
        </p:nvSpPr>
        <p:spPr>
          <a:xfrm rot="19465739">
            <a:off x="2889393" y="4648633"/>
            <a:ext cx="655617" cy="37811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8FD0D5A-F91B-47F8-963B-D63874844C69}"/>
              </a:ext>
            </a:extLst>
          </p:cNvPr>
          <p:cNvSpPr/>
          <p:nvPr/>
        </p:nvSpPr>
        <p:spPr>
          <a:xfrm>
            <a:off x="3491969" y="4253687"/>
            <a:ext cx="753231" cy="403947"/>
          </a:xfrm>
          <a:prstGeom prst="roundRect">
            <a:avLst/>
          </a:prstGeom>
          <a:solidFill>
            <a:schemeClr val="accent5">
              <a:lumMod val="60000"/>
              <a:lumOff val="40000"/>
              <a:alpha val="1800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ounded Rectangle 3">
            <a:extLst>
              <a:ext uri="{FF2B5EF4-FFF2-40B4-BE49-F238E27FC236}">
                <a16:creationId xmlns:a16="http://schemas.microsoft.com/office/drawing/2014/main" id="{606B0506-51E8-4893-97C9-BBD94B23E0B8}"/>
              </a:ext>
            </a:extLst>
          </p:cNvPr>
          <p:cNvSpPr/>
          <p:nvPr/>
        </p:nvSpPr>
        <p:spPr>
          <a:xfrm>
            <a:off x="2120163" y="6002538"/>
            <a:ext cx="1838324" cy="365125"/>
          </a:xfrm>
          <a:prstGeom prst="round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altLang="en-US" sz="2000"/>
              <a:t>Wireless Stack</a:t>
            </a:r>
          </a:p>
        </p:txBody>
      </p:sp>
      <p:sp>
        <p:nvSpPr>
          <p:cNvPr id="58" name="Rounded Rectangle 4">
            <a:extLst>
              <a:ext uri="{FF2B5EF4-FFF2-40B4-BE49-F238E27FC236}">
                <a16:creationId xmlns:a16="http://schemas.microsoft.com/office/drawing/2014/main" id="{992F696B-EC05-46EC-A565-B1EAF87B36D4}"/>
              </a:ext>
            </a:extLst>
          </p:cNvPr>
          <p:cNvSpPr/>
          <p:nvPr/>
        </p:nvSpPr>
        <p:spPr>
          <a:xfrm>
            <a:off x="3194196" y="2037433"/>
            <a:ext cx="1838324" cy="306070"/>
          </a:xfrm>
          <a:prstGeom prst="round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altLang="en-US" sz="2000"/>
              <a:t>SDK API</a:t>
            </a:r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7A7687CF-A24A-479E-A838-6013399D7EC4}"/>
              </a:ext>
            </a:extLst>
          </p:cNvPr>
          <p:cNvSpPr/>
          <p:nvPr/>
        </p:nvSpPr>
        <p:spPr>
          <a:xfrm>
            <a:off x="5717263" y="4518617"/>
            <a:ext cx="988338" cy="378116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Foundry</a:t>
            </a:r>
          </a:p>
        </p:txBody>
      </p:sp>
      <p:pic>
        <p:nvPicPr>
          <p:cNvPr id="60" name="Picture 59" descr="hiclipart.com (17)">
            <a:extLst>
              <a:ext uri="{FF2B5EF4-FFF2-40B4-BE49-F238E27FC236}">
                <a16:creationId xmlns:a16="http://schemas.microsoft.com/office/drawing/2014/main" id="{9ECF142C-C583-42C6-B8F3-AAE88C3321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3865" y="4201361"/>
            <a:ext cx="908685" cy="908685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57C08A65-B6E6-4A3E-9013-5EBE5B151E22}"/>
              </a:ext>
            </a:extLst>
          </p:cNvPr>
          <p:cNvSpPr/>
          <p:nvPr/>
        </p:nvSpPr>
        <p:spPr>
          <a:xfrm>
            <a:off x="6519462" y="4913359"/>
            <a:ext cx="13174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zh-CN" sz="1400">
                <a:latin typeface="Calibri (Body)"/>
                <a:ea typeface="Roboto" panose="02000000000000000000" pitchFamily="2" charset="0"/>
              </a:rPr>
              <a:t>Wireless </a:t>
            </a:r>
          </a:p>
          <a:p>
            <a:pPr algn="ctr"/>
            <a:r>
              <a:rPr lang="pt-BR" altLang="zh-CN" sz="1400">
                <a:latin typeface="Calibri (Body)"/>
                <a:ea typeface="Roboto" panose="02000000000000000000" pitchFamily="2" charset="0"/>
              </a:rPr>
              <a:t>SoC</a:t>
            </a:r>
          </a:p>
        </p:txBody>
      </p:sp>
      <p:pic>
        <p:nvPicPr>
          <p:cNvPr id="24" name="Picture 23" descr="A picture containing object&#10;&#10;Description automatically generated">
            <a:extLst>
              <a:ext uri="{FF2B5EF4-FFF2-40B4-BE49-F238E27FC236}">
                <a16:creationId xmlns:a16="http://schemas.microsoft.com/office/drawing/2014/main" id="{CC2D885D-3DF2-4C95-9B91-1B14D7D553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600" y="3572124"/>
            <a:ext cx="1795553" cy="1795553"/>
          </a:xfrm>
          <a:prstGeom prst="rect">
            <a:avLst/>
          </a:prstGeom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52BEE55C-2316-4E2B-87F4-68A7D75DE9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070" y="3659396"/>
            <a:ext cx="1752770" cy="1752770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B1DDB015-933F-4A0E-8D41-2AD27E4505FE}"/>
              </a:ext>
            </a:extLst>
          </p:cNvPr>
          <p:cNvSpPr/>
          <p:nvPr/>
        </p:nvSpPr>
        <p:spPr>
          <a:xfrm>
            <a:off x="8022392" y="3143679"/>
            <a:ext cx="1850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zh-CN" sz="2000">
                <a:latin typeface="Calibri (Body)"/>
                <a:ea typeface="Roboto" panose="02000000000000000000" pitchFamily="2" charset="0"/>
              </a:rPr>
              <a:t>Product Vendor</a:t>
            </a:r>
          </a:p>
        </p:txBody>
      </p:sp>
      <p:sp>
        <p:nvSpPr>
          <p:cNvPr id="66" name="Rounded Rectangle 42">
            <a:extLst>
              <a:ext uri="{FF2B5EF4-FFF2-40B4-BE49-F238E27FC236}">
                <a16:creationId xmlns:a16="http://schemas.microsoft.com/office/drawing/2014/main" id="{9BADB528-9C89-449E-8DDE-07F41F33BA21}"/>
              </a:ext>
            </a:extLst>
          </p:cNvPr>
          <p:cNvSpPr/>
          <p:nvPr/>
        </p:nvSpPr>
        <p:spPr>
          <a:xfrm>
            <a:off x="9839939" y="3223028"/>
            <a:ext cx="1548369" cy="282289"/>
          </a:xfrm>
          <a:prstGeom prst="round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altLang="en-US" sz="2400"/>
              <a:t>User Code</a:t>
            </a:r>
          </a:p>
        </p:txBody>
      </p:sp>
      <p:sp>
        <p:nvSpPr>
          <p:cNvPr id="67" name="Rounded Rectangle 43">
            <a:extLst>
              <a:ext uri="{FF2B5EF4-FFF2-40B4-BE49-F238E27FC236}">
                <a16:creationId xmlns:a16="http://schemas.microsoft.com/office/drawing/2014/main" id="{CB0D3ACA-D7DA-4C3F-8BAF-7C3FF8CCF73D}"/>
              </a:ext>
            </a:extLst>
          </p:cNvPr>
          <p:cNvSpPr/>
          <p:nvPr/>
        </p:nvSpPr>
        <p:spPr>
          <a:xfrm>
            <a:off x="10538690" y="3722785"/>
            <a:ext cx="1324767" cy="1763563"/>
          </a:xfrm>
          <a:prstGeom prst="round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endParaRPr lang="en-GB" altLang="en-US"/>
          </a:p>
        </p:txBody>
      </p:sp>
      <p:sp>
        <p:nvSpPr>
          <p:cNvPr id="69" name="Arrow: Right 68">
            <a:extLst>
              <a:ext uri="{FF2B5EF4-FFF2-40B4-BE49-F238E27FC236}">
                <a16:creationId xmlns:a16="http://schemas.microsoft.com/office/drawing/2014/main" id="{17056D2F-C0AC-459B-8757-5A3A11C482C0}"/>
              </a:ext>
            </a:extLst>
          </p:cNvPr>
          <p:cNvSpPr/>
          <p:nvPr/>
        </p:nvSpPr>
        <p:spPr>
          <a:xfrm>
            <a:off x="7661704" y="4491552"/>
            <a:ext cx="842107" cy="37811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Design 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B7257F0B-80EC-486E-9F91-75F36851B25A}"/>
              </a:ext>
            </a:extLst>
          </p:cNvPr>
          <p:cNvSpPr/>
          <p:nvPr/>
        </p:nvSpPr>
        <p:spPr>
          <a:xfrm>
            <a:off x="8626019" y="4476788"/>
            <a:ext cx="397908" cy="343977"/>
          </a:xfrm>
          <a:prstGeom prst="roundRect">
            <a:avLst>
              <a:gd name="adj" fmla="val 9457"/>
            </a:avLst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ight Arrow 38">
            <a:extLst>
              <a:ext uri="{FF2B5EF4-FFF2-40B4-BE49-F238E27FC236}">
                <a16:creationId xmlns:a16="http://schemas.microsoft.com/office/drawing/2014/main" id="{01C81242-1991-4173-91D6-1F7CCC05C9AC}"/>
              </a:ext>
            </a:extLst>
          </p:cNvPr>
          <p:cNvSpPr/>
          <p:nvPr/>
        </p:nvSpPr>
        <p:spPr>
          <a:xfrm>
            <a:off x="9510152" y="4496448"/>
            <a:ext cx="920656" cy="343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1400" b="1"/>
              <a:t>Product</a:t>
            </a:r>
          </a:p>
        </p:txBody>
      </p:sp>
      <p:sp>
        <p:nvSpPr>
          <p:cNvPr id="72" name="Right Arrow 38">
            <a:extLst>
              <a:ext uri="{FF2B5EF4-FFF2-40B4-BE49-F238E27FC236}">
                <a16:creationId xmlns:a16="http://schemas.microsoft.com/office/drawing/2014/main" id="{E9685C8C-6C92-45DA-8B4A-C83D67265A83}"/>
              </a:ext>
            </a:extLst>
          </p:cNvPr>
          <p:cNvSpPr/>
          <p:nvPr/>
        </p:nvSpPr>
        <p:spPr>
          <a:xfrm rot="2929024">
            <a:off x="7172886" y="3582503"/>
            <a:ext cx="1695424" cy="394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1400" b="1"/>
              <a:t>Firmware</a:t>
            </a:r>
          </a:p>
        </p:txBody>
      </p:sp>
      <p:sp>
        <p:nvSpPr>
          <p:cNvPr id="75" name="TextBox 83">
            <a:extLst>
              <a:ext uri="{FF2B5EF4-FFF2-40B4-BE49-F238E27FC236}">
                <a16:creationId xmlns:a16="http://schemas.microsoft.com/office/drawing/2014/main" id="{79B462AE-2445-40E6-9F72-93FDF88A46CE}"/>
              </a:ext>
            </a:extLst>
          </p:cNvPr>
          <p:cNvSpPr txBox="1"/>
          <p:nvPr/>
        </p:nvSpPr>
        <p:spPr>
          <a:xfrm>
            <a:off x="7792775" y="5694844"/>
            <a:ext cx="362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/>
            <a:r>
              <a:rPr lang="en-GB" altLang="en-US" sz="1600">
                <a:latin typeface="Microsoft YaHei Light" panose="020B0502040204020203" charset="-122"/>
                <a:ea typeface="Microsoft YaHei Light" panose="020B0502040204020203" charset="-122"/>
                <a:cs typeface="Roboto Th" charset="0"/>
              </a:rPr>
              <a:t>Product Vendor relies on wireless SoC ecosystem for their IoT Products.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5BA396A-FF0F-45A9-9E0B-03E8BB18F3AC}"/>
              </a:ext>
            </a:extLst>
          </p:cNvPr>
          <p:cNvSpPr/>
          <p:nvPr/>
        </p:nvSpPr>
        <p:spPr>
          <a:xfrm>
            <a:off x="10668904" y="5193572"/>
            <a:ext cx="1040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zh-CN" sz="1400">
                <a:latin typeface="Calibri (Body)"/>
                <a:ea typeface="Roboto" panose="02000000000000000000" pitchFamily="2" charset="0"/>
              </a:rPr>
              <a:t>IoT Product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949ADD6-2BE5-42F8-ADE3-C15275C752D9}"/>
              </a:ext>
            </a:extLst>
          </p:cNvPr>
          <p:cNvSpPr/>
          <p:nvPr/>
        </p:nvSpPr>
        <p:spPr>
          <a:xfrm>
            <a:off x="7988545" y="5070323"/>
            <a:ext cx="17497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zh-CN" sz="1400">
                <a:latin typeface="Calibri (Body)"/>
                <a:ea typeface="Roboto" panose="02000000000000000000" pitchFamily="2" charset="0"/>
              </a:rPr>
              <a:t>Printed Circuit Board</a:t>
            </a:r>
          </a:p>
          <a:p>
            <a:pPr algn="ctr"/>
            <a:r>
              <a:rPr lang="pt-BR" altLang="zh-CN" sz="1400">
                <a:latin typeface="Calibri (Body)"/>
                <a:ea typeface="Roboto" panose="02000000000000000000" pitchFamily="2" charset="0"/>
              </a:rPr>
              <a:t>(PCB)</a:t>
            </a:r>
          </a:p>
        </p:txBody>
      </p:sp>
      <p:sp>
        <p:nvSpPr>
          <p:cNvPr id="89" name="TextBox 83">
            <a:extLst>
              <a:ext uri="{FF2B5EF4-FFF2-40B4-BE49-F238E27FC236}">
                <a16:creationId xmlns:a16="http://schemas.microsoft.com/office/drawing/2014/main" id="{98037F36-C9D6-4151-8B76-F53C35C1A12F}"/>
              </a:ext>
            </a:extLst>
          </p:cNvPr>
          <p:cNvSpPr txBox="1"/>
          <p:nvPr/>
        </p:nvSpPr>
        <p:spPr>
          <a:xfrm>
            <a:off x="3928990" y="5803333"/>
            <a:ext cx="2300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/>
            <a:r>
              <a:rPr lang="en-GB" altLang="en-US" sz="1600">
                <a:latin typeface="Microsoft YaHei Light" panose="020B0502040204020203" charset="-122"/>
                <a:ea typeface="Microsoft YaHei Light" panose="020B0502040204020203" charset="-122"/>
                <a:cs typeface="Roboto Th" charset="0"/>
              </a:rPr>
              <a:t>Licenses Wireless</a:t>
            </a:r>
          </a:p>
          <a:p>
            <a:pPr algn="just"/>
            <a:r>
              <a:rPr lang="en-GB" altLang="en-US" sz="1600">
                <a:latin typeface="Microsoft YaHei Light" panose="020B0502040204020203" charset="-122"/>
                <a:ea typeface="Microsoft YaHei Light" panose="020B0502040204020203" charset="-122"/>
                <a:cs typeface="Roboto Th" charset="0"/>
              </a:rPr>
              <a:t>Silicon Design Modules &amp; Radio Firmware</a:t>
            </a:r>
          </a:p>
        </p:txBody>
      </p:sp>
      <p:sp>
        <p:nvSpPr>
          <p:cNvPr id="90" name="TextBox 83">
            <a:extLst>
              <a:ext uri="{FF2B5EF4-FFF2-40B4-BE49-F238E27FC236}">
                <a16:creationId xmlns:a16="http://schemas.microsoft.com/office/drawing/2014/main" id="{894C88E5-E3F7-4646-A4C8-144C9E8372AD}"/>
              </a:ext>
            </a:extLst>
          </p:cNvPr>
          <p:cNvSpPr txBox="1"/>
          <p:nvPr/>
        </p:nvSpPr>
        <p:spPr>
          <a:xfrm>
            <a:off x="1817610" y="1410730"/>
            <a:ext cx="3343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/>
            <a:r>
              <a:rPr lang="en-GB" altLang="en-US" sz="1600">
                <a:latin typeface="Microsoft YaHei Light" panose="020B0502040204020203" charset="-122"/>
                <a:ea typeface="Microsoft YaHei Light" panose="020B0502040204020203" charset="-122"/>
                <a:cs typeface="Roboto Th" charset="0"/>
              </a:rPr>
              <a:t>Sells Semiconductor Solutions and Development Kits / Software</a:t>
            </a:r>
          </a:p>
        </p:txBody>
      </p:sp>
      <p:pic>
        <p:nvPicPr>
          <p:cNvPr id="3" name="Picture 2" descr="A picture containing computer, drawing&#10;&#10;Description automatically generated">
            <a:extLst>
              <a:ext uri="{FF2B5EF4-FFF2-40B4-BE49-F238E27FC236}">
                <a16:creationId xmlns:a16="http://schemas.microsoft.com/office/drawing/2014/main" id="{B60AEAC2-43EB-20D6-1623-73B0F42CE3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280" y="1007285"/>
            <a:ext cx="496578" cy="48852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DBE6F8B-3969-565C-F74A-9ACFB50661F8}"/>
              </a:ext>
            </a:extLst>
          </p:cNvPr>
          <p:cNvSpPr txBox="1"/>
          <p:nvPr/>
        </p:nvSpPr>
        <p:spPr>
          <a:xfrm>
            <a:off x="1316974" y="206831"/>
            <a:ext cx="9829446" cy="5060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GB" sz="3200" b="1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+mn-ea"/>
              </a:rPr>
              <a:t>Motivation - What can fail?</a:t>
            </a:r>
            <a:endParaRPr lang="en-GB" sz="3200" b="1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354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2" grpId="0" animBg="1"/>
      <p:bldP spid="21" grpId="0" animBg="1"/>
      <p:bldP spid="31" grpId="0" animBg="1"/>
      <p:bldP spid="33" grpId="0" animBg="1"/>
      <p:bldP spid="34" grpId="0" animBg="1"/>
      <p:bldP spid="40" grpId="0"/>
      <p:bldP spid="50" grpId="0"/>
      <p:bldP spid="51" grpId="0"/>
      <p:bldP spid="22" grpId="0" animBg="1"/>
      <p:bldP spid="53" grpId="0" animBg="1"/>
      <p:bldP spid="55" grpId="0" animBg="1"/>
      <p:bldP spid="58" grpId="0" animBg="1"/>
      <p:bldP spid="59" grpId="0" animBg="1"/>
      <p:bldP spid="61" grpId="0"/>
      <p:bldP spid="65" grpId="0"/>
      <p:bldP spid="66" grpId="0" animBg="1"/>
      <p:bldP spid="67" grpId="0" animBg="1"/>
      <p:bldP spid="69" grpId="0" animBg="1"/>
      <p:bldP spid="70" grpId="0" animBg="1"/>
      <p:bldP spid="71" grpId="0" animBg="1"/>
      <p:bldP spid="72" grpId="0" animBg="1"/>
      <p:bldP spid="75" grpId="0"/>
      <p:bldP spid="76" grpId="0"/>
      <p:bldP spid="77" grpId="0"/>
      <p:bldP spid="89" grpId="0"/>
      <p:bldP spid="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ectangular electronic device with a white cover&#10;&#10;Description automatically generated with medium confidence">
            <a:extLst>
              <a:ext uri="{FF2B5EF4-FFF2-40B4-BE49-F238E27FC236}">
                <a16:creationId xmlns:a16="http://schemas.microsoft.com/office/drawing/2014/main" id="{1CA27434-0D4F-26A2-187D-46830A5367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16" y="3214460"/>
            <a:ext cx="1865007" cy="1695462"/>
          </a:xfrm>
          <a:prstGeom prst="rect">
            <a:avLst/>
          </a:prstGeom>
        </p:spPr>
      </p:pic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96951D68-ABBB-464E-B8AD-505FC0BB79B5}"/>
              </a:ext>
            </a:extLst>
          </p:cNvPr>
          <p:cNvSpPr/>
          <p:nvPr/>
        </p:nvSpPr>
        <p:spPr>
          <a:xfrm>
            <a:off x="3506529" y="4440423"/>
            <a:ext cx="7837634" cy="95935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D1CE21-08CD-4C8C-8A5E-5F281E54D6E0}"/>
              </a:ext>
            </a:extLst>
          </p:cNvPr>
          <p:cNvSpPr/>
          <p:nvPr/>
        </p:nvSpPr>
        <p:spPr>
          <a:xfrm>
            <a:off x="3506529" y="2105315"/>
            <a:ext cx="7837634" cy="1505637"/>
          </a:xfrm>
          <a:prstGeom prst="roundRect">
            <a:avLst>
              <a:gd name="adj" fmla="val 6219"/>
            </a:avLst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FA9F50ED-ACE9-45F2-B211-AA0CC8E4B1A3}"/>
              </a:ext>
            </a:extLst>
          </p:cNvPr>
          <p:cNvSpPr/>
          <p:nvPr/>
        </p:nvSpPr>
        <p:spPr>
          <a:xfrm>
            <a:off x="3506529" y="3605087"/>
            <a:ext cx="7837634" cy="835336"/>
          </a:xfrm>
          <a:prstGeom prst="roundRect">
            <a:avLst/>
          </a:prstGeom>
          <a:noFill/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9" name="Slide Number Placeholder 6">
            <a:extLst>
              <a:ext uri="{FF2B5EF4-FFF2-40B4-BE49-F238E27FC236}">
                <a16:creationId xmlns:a16="http://schemas.microsoft.com/office/drawing/2014/main" id="{C7EA96F6-4A5D-4329-AF79-CB7A419D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625" y="6532245"/>
            <a:ext cx="2844800" cy="287020"/>
          </a:xfrm>
        </p:spPr>
        <p:txBody>
          <a:bodyPr/>
          <a:lstStyle/>
          <a:p>
            <a:fld id="{CD816192-D081-8549-85EF-46847199D3A6}" type="slidenum">
              <a:rPr lang="en-US" smtClean="0"/>
              <a:t>3</a:t>
            </a:fld>
            <a:endParaRPr lang="en-US"/>
          </a:p>
        </p:txBody>
      </p:sp>
      <p:sp>
        <p:nvSpPr>
          <p:cNvPr id="31" name="Rounded Rectangle 42">
            <a:extLst>
              <a:ext uri="{FF2B5EF4-FFF2-40B4-BE49-F238E27FC236}">
                <a16:creationId xmlns:a16="http://schemas.microsoft.com/office/drawing/2014/main" id="{D4C9B445-1EE9-449C-A5A3-AE329CEF542B}"/>
              </a:ext>
            </a:extLst>
          </p:cNvPr>
          <p:cNvSpPr/>
          <p:nvPr/>
        </p:nvSpPr>
        <p:spPr>
          <a:xfrm>
            <a:off x="3506529" y="2093083"/>
            <a:ext cx="3388132" cy="1505636"/>
          </a:xfrm>
          <a:prstGeom prst="roundRect">
            <a:avLst>
              <a:gd name="adj" fmla="val 9635"/>
            </a:avLst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altLang="en-US" sz="4000"/>
              <a:t>User Code</a:t>
            </a:r>
          </a:p>
        </p:txBody>
      </p:sp>
      <p:sp>
        <p:nvSpPr>
          <p:cNvPr id="33" name="Rounded Rectangle 4">
            <a:extLst>
              <a:ext uri="{FF2B5EF4-FFF2-40B4-BE49-F238E27FC236}">
                <a16:creationId xmlns:a16="http://schemas.microsoft.com/office/drawing/2014/main" id="{62F735AA-06CA-461D-95FF-29DEC04D6D5C}"/>
              </a:ext>
            </a:extLst>
          </p:cNvPr>
          <p:cNvSpPr/>
          <p:nvPr/>
        </p:nvSpPr>
        <p:spPr>
          <a:xfrm>
            <a:off x="3506529" y="3610005"/>
            <a:ext cx="3388134" cy="831266"/>
          </a:xfrm>
          <a:prstGeom prst="roundRect">
            <a:avLst>
              <a:gd name="adj" fmla="val 19274"/>
            </a:avLst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3600" algn="ctr"/>
            <a:r>
              <a:rPr lang="en-GB" altLang="en-US" sz="3200"/>
              <a:t>SDK API</a:t>
            </a:r>
          </a:p>
        </p:txBody>
      </p:sp>
      <p:sp>
        <p:nvSpPr>
          <p:cNvPr id="34" name="Rounded Rectangle 3">
            <a:extLst>
              <a:ext uri="{FF2B5EF4-FFF2-40B4-BE49-F238E27FC236}">
                <a16:creationId xmlns:a16="http://schemas.microsoft.com/office/drawing/2014/main" id="{ACC04E3B-052C-44BD-B7C7-767885EB2A15}"/>
              </a:ext>
            </a:extLst>
          </p:cNvPr>
          <p:cNvSpPr/>
          <p:nvPr/>
        </p:nvSpPr>
        <p:spPr>
          <a:xfrm>
            <a:off x="3506529" y="4423437"/>
            <a:ext cx="3388134" cy="976336"/>
          </a:xfrm>
          <a:prstGeom prst="round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altLang="en-US" sz="3200"/>
              <a:t>Wireless Stack</a:t>
            </a:r>
          </a:p>
        </p:txBody>
      </p:sp>
      <p:sp>
        <p:nvSpPr>
          <p:cNvPr id="36" name="Rounded Rectangle 43">
            <a:extLst>
              <a:ext uri="{FF2B5EF4-FFF2-40B4-BE49-F238E27FC236}">
                <a16:creationId xmlns:a16="http://schemas.microsoft.com/office/drawing/2014/main" id="{5F79A641-1629-49A9-8F6D-719F71B0CE6B}"/>
              </a:ext>
            </a:extLst>
          </p:cNvPr>
          <p:cNvSpPr/>
          <p:nvPr/>
        </p:nvSpPr>
        <p:spPr>
          <a:xfrm>
            <a:off x="1099596" y="1903475"/>
            <a:ext cx="6510988" cy="3650302"/>
          </a:xfrm>
          <a:prstGeom prst="roundRect">
            <a:avLst>
              <a:gd name="adj" fmla="val 11993"/>
            </a:avLst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endParaRPr lang="en-GB" altLang="en-US"/>
          </a:p>
        </p:txBody>
      </p:sp>
      <p:sp>
        <p:nvSpPr>
          <p:cNvPr id="37" name="TextBox 83">
            <a:extLst>
              <a:ext uri="{FF2B5EF4-FFF2-40B4-BE49-F238E27FC236}">
                <a16:creationId xmlns:a16="http://schemas.microsoft.com/office/drawing/2014/main" id="{BAED8E54-9CB4-473F-9828-412F09B648AE}"/>
              </a:ext>
            </a:extLst>
          </p:cNvPr>
          <p:cNvSpPr txBox="1"/>
          <p:nvPr/>
        </p:nvSpPr>
        <p:spPr>
          <a:xfrm>
            <a:off x="1924366" y="1437097"/>
            <a:ext cx="499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en-US" sz="2400" b="1">
                <a:latin typeface="Microsoft YaHei Light" panose="020B0502040204020203" charset="-122"/>
                <a:ea typeface="Microsoft YaHei Light" panose="020B0502040204020203" charset="-122"/>
                <a:cs typeface="Roboto Th" charset="0"/>
              </a:rPr>
              <a:t>General Device Firmware Layout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8447328-E563-46CE-9222-63B3D81D080E}"/>
              </a:ext>
            </a:extLst>
          </p:cNvPr>
          <p:cNvSpPr/>
          <p:nvPr/>
        </p:nvSpPr>
        <p:spPr>
          <a:xfrm>
            <a:off x="1240971" y="722972"/>
            <a:ext cx="5492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zh-CN" sz="2800" b="1">
                <a:solidFill>
                  <a:srgbClr val="C00000"/>
                </a:solidFill>
                <a:latin typeface="Calibri Light (Headings)"/>
                <a:ea typeface="Roboto Thin" panose="02000000000000000000" pitchFamily="2" charset="0"/>
              </a:rPr>
              <a:t>Attack surfaces on wireless firmware</a:t>
            </a:r>
          </a:p>
        </p:txBody>
      </p:sp>
      <p:pic>
        <p:nvPicPr>
          <p:cNvPr id="3" name="Graphic 2" descr="Target">
            <a:extLst>
              <a:ext uri="{FF2B5EF4-FFF2-40B4-BE49-F238E27FC236}">
                <a16:creationId xmlns:a16="http://schemas.microsoft.com/office/drawing/2014/main" id="{2ADF11FD-0F56-4BE2-910E-D7012FBD6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94661" y="2500675"/>
            <a:ext cx="715922" cy="715922"/>
          </a:xfrm>
          <a:prstGeom prst="rect">
            <a:avLst/>
          </a:prstGeom>
        </p:spPr>
      </p:pic>
      <p:pic>
        <p:nvPicPr>
          <p:cNvPr id="42" name="Graphic 41" descr="Target">
            <a:extLst>
              <a:ext uri="{FF2B5EF4-FFF2-40B4-BE49-F238E27FC236}">
                <a16:creationId xmlns:a16="http://schemas.microsoft.com/office/drawing/2014/main" id="{F74E458A-BF83-4A4C-84CF-3D5D300F9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94661" y="3680430"/>
            <a:ext cx="681949" cy="681949"/>
          </a:xfrm>
          <a:prstGeom prst="rect">
            <a:avLst/>
          </a:prstGeom>
        </p:spPr>
      </p:pic>
      <p:pic>
        <p:nvPicPr>
          <p:cNvPr id="44" name="Graphic 43" descr="Target">
            <a:extLst>
              <a:ext uri="{FF2B5EF4-FFF2-40B4-BE49-F238E27FC236}">
                <a16:creationId xmlns:a16="http://schemas.microsoft.com/office/drawing/2014/main" id="{16B1DC40-3705-4E65-852F-8255C4D132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77674" y="4582806"/>
            <a:ext cx="715922" cy="715922"/>
          </a:xfrm>
          <a:prstGeom prst="rect">
            <a:avLst/>
          </a:prstGeom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id="{4F964F86-EFDE-4EFE-ADA5-E9256573644E}"/>
              </a:ext>
            </a:extLst>
          </p:cNvPr>
          <p:cNvSpPr/>
          <p:nvPr/>
        </p:nvSpPr>
        <p:spPr>
          <a:xfrm rot="10800000">
            <a:off x="2829642" y="2101388"/>
            <a:ext cx="558265" cy="3298385"/>
          </a:xfrm>
          <a:prstGeom prst="upArrow">
            <a:avLst/>
          </a:prstGeom>
          <a:gradFill>
            <a:gsLst>
              <a:gs pos="0">
                <a:srgbClr val="FF0000"/>
              </a:gs>
              <a:gs pos="30000">
                <a:schemeClr val="accent4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83">
            <a:extLst>
              <a:ext uri="{FF2B5EF4-FFF2-40B4-BE49-F238E27FC236}">
                <a16:creationId xmlns:a16="http://schemas.microsoft.com/office/drawing/2014/main" id="{2720E0DF-6832-45C5-BF6F-6DE363B7FD58}"/>
              </a:ext>
            </a:extLst>
          </p:cNvPr>
          <p:cNvSpPr txBox="1"/>
          <p:nvPr/>
        </p:nvSpPr>
        <p:spPr>
          <a:xfrm>
            <a:off x="1240971" y="2371641"/>
            <a:ext cx="1801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en-US" b="1">
                <a:latin typeface="Microsoft YaHei Light" panose="020B0502040204020203" charset="-122"/>
                <a:ea typeface="Microsoft YaHei Light" panose="020B0502040204020203" charset="-122"/>
                <a:cs typeface="Roboto Th" charset="0"/>
              </a:rPr>
              <a:t>Affected Components</a:t>
            </a:r>
          </a:p>
        </p:txBody>
      </p:sp>
      <p:pic>
        <p:nvPicPr>
          <p:cNvPr id="7" name="Graphic 6" descr="Water Gun">
            <a:extLst>
              <a:ext uri="{FF2B5EF4-FFF2-40B4-BE49-F238E27FC236}">
                <a16:creationId xmlns:a16="http://schemas.microsoft.com/office/drawing/2014/main" id="{F83F0542-449A-4FD2-BE68-7A79E30951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29205" y="2500675"/>
            <a:ext cx="715922" cy="715922"/>
          </a:xfrm>
          <a:prstGeom prst="rect">
            <a:avLst/>
          </a:prstGeom>
        </p:spPr>
      </p:pic>
      <p:pic>
        <p:nvPicPr>
          <p:cNvPr id="49" name="Graphic 48" descr="Water Gun">
            <a:extLst>
              <a:ext uri="{FF2B5EF4-FFF2-40B4-BE49-F238E27FC236}">
                <a16:creationId xmlns:a16="http://schemas.microsoft.com/office/drawing/2014/main" id="{37ABCEF7-DA69-4679-BAFC-D7B5C83639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29205" y="3663443"/>
            <a:ext cx="715922" cy="715922"/>
          </a:xfrm>
          <a:prstGeom prst="rect">
            <a:avLst/>
          </a:prstGeom>
        </p:spPr>
      </p:pic>
      <p:pic>
        <p:nvPicPr>
          <p:cNvPr id="54" name="Graphic 53" descr="Water Gun">
            <a:extLst>
              <a:ext uri="{FF2B5EF4-FFF2-40B4-BE49-F238E27FC236}">
                <a16:creationId xmlns:a16="http://schemas.microsoft.com/office/drawing/2014/main" id="{1091F49E-9126-4A63-9FB9-B699950C99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29205" y="4572877"/>
            <a:ext cx="715922" cy="715922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1C757E57-FA01-4A15-A66A-D3C71EC64DD2}"/>
              </a:ext>
            </a:extLst>
          </p:cNvPr>
          <p:cNvSpPr txBox="1"/>
          <p:nvPr/>
        </p:nvSpPr>
        <p:spPr>
          <a:xfrm>
            <a:off x="3928714" y="4062191"/>
            <a:ext cx="25675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" algn="ctr"/>
            <a:r>
              <a:rPr lang="en-GB" altLang="en-US" u="sng">
                <a:solidFill>
                  <a:schemeClr val="bg1"/>
                </a:solidFill>
              </a:rPr>
              <a:t>Hybrid</a:t>
            </a:r>
            <a:r>
              <a:rPr lang="en-GB" altLang="en-US">
                <a:solidFill>
                  <a:schemeClr val="bg1"/>
                </a:solidFill>
              </a:rPr>
              <a:t> Closed Source</a:t>
            </a:r>
            <a:endParaRPr lang="en-GB" altLang="en-US" sz="3200">
              <a:solidFill>
                <a:schemeClr val="bg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1A7080D-45F4-4206-B0B8-9E625EEC0FE4}"/>
              </a:ext>
            </a:extLst>
          </p:cNvPr>
          <p:cNvSpPr txBox="1"/>
          <p:nvPr/>
        </p:nvSpPr>
        <p:spPr>
          <a:xfrm>
            <a:off x="3993627" y="5043470"/>
            <a:ext cx="25675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" algn="ctr"/>
            <a:r>
              <a:rPr lang="en-GB" altLang="en-US">
                <a:solidFill>
                  <a:schemeClr val="bg1"/>
                </a:solidFill>
              </a:rPr>
              <a:t>Closed Source</a:t>
            </a:r>
            <a:endParaRPr lang="en-GB" altLang="en-US" sz="3200">
              <a:solidFill>
                <a:schemeClr val="bg1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8C11380-390F-49EC-82D9-2AB533B95882}"/>
              </a:ext>
            </a:extLst>
          </p:cNvPr>
          <p:cNvSpPr txBox="1"/>
          <p:nvPr/>
        </p:nvSpPr>
        <p:spPr>
          <a:xfrm>
            <a:off x="3993627" y="3095004"/>
            <a:ext cx="25675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" algn="ctr"/>
            <a:r>
              <a:rPr lang="en-GB" altLang="en-US">
                <a:solidFill>
                  <a:schemeClr val="bg1"/>
                </a:solidFill>
              </a:rPr>
              <a:t>Open </a:t>
            </a:r>
            <a:r>
              <a:rPr lang="en-GB" altLang="en-US" u="sng">
                <a:solidFill>
                  <a:schemeClr val="bg1"/>
                </a:solidFill>
              </a:rPr>
              <a:t>or</a:t>
            </a:r>
            <a:r>
              <a:rPr lang="en-GB" altLang="en-US">
                <a:solidFill>
                  <a:schemeClr val="bg1"/>
                </a:solidFill>
              </a:rPr>
              <a:t> Closed Source</a:t>
            </a:r>
            <a:endParaRPr lang="en-GB" altLang="en-US" sz="3200">
              <a:solidFill>
                <a:schemeClr val="bg1"/>
              </a:solidFill>
            </a:endParaRPr>
          </a:p>
        </p:txBody>
      </p:sp>
      <p:pic>
        <p:nvPicPr>
          <p:cNvPr id="15" name="Graphic 14" descr="Paper">
            <a:extLst>
              <a:ext uri="{FF2B5EF4-FFF2-40B4-BE49-F238E27FC236}">
                <a16:creationId xmlns:a16="http://schemas.microsoft.com/office/drawing/2014/main" id="{DEA786FB-7357-4D6F-B4B3-B29A887AD6D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01526" y="5954051"/>
            <a:ext cx="587934" cy="5879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0EE0185-C884-4D85-A0BD-D254C64071C0}"/>
              </a:ext>
            </a:extLst>
          </p:cNvPr>
          <p:cNvSpPr txBox="1"/>
          <p:nvPr/>
        </p:nvSpPr>
        <p:spPr>
          <a:xfrm>
            <a:off x="4738501" y="5657918"/>
            <a:ext cx="22675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solidFill>
                  <a:schemeClr val="accent5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Standard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036568-5C41-4AEC-B2B7-14C1072333CD}"/>
              </a:ext>
            </a:extLst>
          </p:cNvPr>
          <p:cNvSpPr/>
          <p:nvPr/>
        </p:nvSpPr>
        <p:spPr>
          <a:xfrm>
            <a:off x="4768533" y="5657918"/>
            <a:ext cx="884102" cy="996116"/>
          </a:xfrm>
          <a:prstGeom prst="rect">
            <a:avLst/>
          </a:prstGeom>
          <a:solidFill>
            <a:schemeClr val="accent1">
              <a:lumMod val="20000"/>
              <a:lumOff val="80000"/>
              <a:alpha val="26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5" name="Graphic 84" descr="Target">
            <a:extLst>
              <a:ext uri="{FF2B5EF4-FFF2-40B4-BE49-F238E27FC236}">
                <a16:creationId xmlns:a16="http://schemas.microsoft.com/office/drawing/2014/main" id="{8481D51D-2C7B-44AD-ABAE-E5AF0512E43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860688" y="5826063"/>
            <a:ext cx="715922" cy="715922"/>
          </a:xfrm>
          <a:prstGeom prst="rect">
            <a:avLst/>
          </a:prstGeom>
        </p:spPr>
      </p:pic>
      <p:pic>
        <p:nvPicPr>
          <p:cNvPr id="86" name="Graphic 85" descr="Water Gun">
            <a:extLst>
              <a:ext uri="{FF2B5EF4-FFF2-40B4-BE49-F238E27FC236}">
                <a16:creationId xmlns:a16="http://schemas.microsoft.com/office/drawing/2014/main" id="{F25BB2B6-19C2-4B28-8FFE-EBD76140A02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712219" y="5816134"/>
            <a:ext cx="715922" cy="715922"/>
          </a:xfrm>
          <a:prstGeom prst="rect">
            <a:avLst/>
          </a:prstGeom>
        </p:spPr>
      </p:pic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DE8CB7B5-001A-49E0-B774-E7DE2F356F02}"/>
              </a:ext>
            </a:extLst>
          </p:cNvPr>
          <p:cNvSpPr/>
          <p:nvPr/>
        </p:nvSpPr>
        <p:spPr>
          <a:xfrm>
            <a:off x="3506529" y="5657918"/>
            <a:ext cx="7810516" cy="1004206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88" name="TextBox 83">
            <a:extLst>
              <a:ext uri="{FF2B5EF4-FFF2-40B4-BE49-F238E27FC236}">
                <a16:creationId xmlns:a16="http://schemas.microsoft.com/office/drawing/2014/main" id="{B3BED8F5-142D-4557-BFD9-C879FD417ECD}"/>
              </a:ext>
            </a:extLst>
          </p:cNvPr>
          <p:cNvSpPr txBox="1"/>
          <p:nvPr/>
        </p:nvSpPr>
        <p:spPr>
          <a:xfrm>
            <a:off x="8499363" y="5811806"/>
            <a:ext cx="2557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en-US" b="1" u="sng">
                <a:latin typeface="Microsoft YaHei Light" panose="020B0502040204020203" charset="-122"/>
                <a:ea typeface="Microsoft YaHei Light" panose="020B0502040204020203" charset="-122"/>
                <a:cs typeface="Roboto Th" charset="0"/>
              </a:rPr>
              <a:t>Critical</a:t>
            </a:r>
            <a:r>
              <a:rPr lang="en-GB" altLang="en-US" b="1">
                <a:latin typeface="Microsoft YaHei Light" panose="020B0502040204020203" charset="-122"/>
                <a:ea typeface="Microsoft YaHei Light" panose="020B0502040204020203" charset="-122"/>
                <a:cs typeface="Roboto Th" charset="0"/>
              </a:rPr>
              <a:t>. all wireless devices affected.</a:t>
            </a:r>
          </a:p>
        </p:txBody>
      </p:sp>
      <p:sp>
        <p:nvSpPr>
          <p:cNvPr id="89" name="TextBox 83">
            <a:extLst>
              <a:ext uri="{FF2B5EF4-FFF2-40B4-BE49-F238E27FC236}">
                <a16:creationId xmlns:a16="http://schemas.microsoft.com/office/drawing/2014/main" id="{FE0AAD60-6A7F-4047-ABA6-C5102BF68888}"/>
              </a:ext>
            </a:extLst>
          </p:cNvPr>
          <p:cNvSpPr txBox="1"/>
          <p:nvPr/>
        </p:nvSpPr>
        <p:spPr>
          <a:xfrm>
            <a:off x="8482376" y="4515905"/>
            <a:ext cx="284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en-US" b="1" u="sng">
                <a:latin typeface="Microsoft YaHei Light" panose="020B0502040204020203" charset="-122"/>
                <a:ea typeface="Microsoft YaHei Light" panose="020B0502040204020203" charset="-122"/>
                <a:cs typeface="Roboto Th" charset="0"/>
              </a:rPr>
              <a:t>Severe</a:t>
            </a:r>
            <a:r>
              <a:rPr lang="en-GB" altLang="en-US" b="1">
                <a:latin typeface="Microsoft YaHei Light" panose="020B0502040204020203" charset="-122"/>
                <a:ea typeface="Microsoft YaHei Light" panose="020B0502040204020203" charset="-122"/>
                <a:cs typeface="Roboto Th" charset="0"/>
              </a:rPr>
              <a:t>. All wireless devices from IP/SoC vendor can be affected.</a:t>
            </a:r>
          </a:p>
        </p:txBody>
      </p:sp>
      <p:sp>
        <p:nvSpPr>
          <p:cNvPr id="90" name="TextBox 83">
            <a:extLst>
              <a:ext uri="{FF2B5EF4-FFF2-40B4-BE49-F238E27FC236}">
                <a16:creationId xmlns:a16="http://schemas.microsoft.com/office/drawing/2014/main" id="{2FB3F17F-64F3-4795-B4D2-81D821AAFDFE}"/>
              </a:ext>
            </a:extLst>
          </p:cNvPr>
          <p:cNvSpPr txBox="1"/>
          <p:nvPr/>
        </p:nvSpPr>
        <p:spPr>
          <a:xfrm>
            <a:off x="8499363" y="3567414"/>
            <a:ext cx="284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en-US" b="1" u="sng">
                <a:latin typeface="Microsoft YaHei Light" panose="020B0502040204020203" charset="-122"/>
                <a:ea typeface="Microsoft YaHei Light" panose="020B0502040204020203" charset="-122"/>
                <a:cs typeface="Roboto Th" charset="0"/>
              </a:rPr>
              <a:t>Impactful</a:t>
            </a:r>
            <a:r>
              <a:rPr lang="en-GB" altLang="en-US" b="1">
                <a:latin typeface="Microsoft YaHei Light" panose="020B0502040204020203" charset="-122"/>
                <a:ea typeface="Microsoft YaHei Light" panose="020B0502040204020203" charset="-122"/>
                <a:cs typeface="Roboto Th" charset="0"/>
              </a:rPr>
              <a:t>. Products using certain API feature are affected</a:t>
            </a:r>
          </a:p>
        </p:txBody>
      </p:sp>
      <p:sp>
        <p:nvSpPr>
          <p:cNvPr id="91" name="TextBox 83">
            <a:extLst>
              <a:ext uri="{FF2B5EF4-FFF2-40B4-BE49-F238E27FC236}">
                <a16:creationId xmlns:a16="http://schemas.microsoft.com/office/drawing/2014/main" id="{92B1F3D1-A843-4DCA-BB85-891670ED464F}"/>
              </a:ext>
            </a:extLst>
          </p:cNvPr>
          <p:cNvSpPr txBox="1"/>
          <p:nvPr/>
        </p:nvSpPr>
        <p:spPr>
          <a:xfrm>
            <a:off x="8472245" y="2412505"/>
            <a:ext cx="284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en-US" b="1">
                <a:latin typeface="Microsoft YaHei Light" panose="020B0502040204020203" charset="-122"/>
                <a:ea typeface="Microsoft YaHei Light" panose="020B0502040204020203" charset="-122"/>
                <a:cs typeface="Roboto Th" charset="0"/>
              </a:rPr>
              <a:t>Specific product or product range from a vendor is affected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565998-B4BE-5D92-CBB3-9B326A4E948B}"/>
              </a:ext>
            </a:extLst>
          </p:cNvPr>
          <p:cNvSpPr txBox="1"/>
          <p:nvPr/>
        </p:nvSpPr>
        <p:spPr>
          <a:xfrm>
            <a:off x="6396497" y="236146"/>
            <a:ext cx="43445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Calibri (Body)"/>
              </a:rPr>
              <a:t>Complexity and too many choices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B12766B-F874-A50D-1C2E-0431977AD2A1}"/>
              </a:ext>
            </a:extLst>
          </p:cNvPr>
          <p:cNvSpPr txBox="1"/>
          <p:nvPr/>
        </p:nvSpPr>
        <p:spPr>
          <a:xfrm>
            <a:off x="1316974" y="206831"/>
            <a:ext cx="9829446" cy="5060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GB" sz="3200" b="1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+mn-ea"/>
              </a:rPr>
              <a:t>Motivation – Where it can fail?</a:t>
            </a:r>
            <a:endParaRPr lang="en-GB" sz="3200" b="1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922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8" grpId="0" animBg="1"/>
      <p:bldP spid="57" grpId="0" animBg="1"/>
      <p:bldP spid="31" grpId="0" animBg="1"/>
      <p:bldP spid="33" grpId="0" animBg="1"/>
      <p:bldP spid="34" grpId="0" animBg="1"/>
      <p:bldP spid="36" grpId="0" animBg="1"/>
      <p:bldP spid="37" grpId="0"/>
      <p:bldP spid="4" grpId="0" animBg="1"/>
      <p:bldP spid="46" grpId="0"/>
      <p:bldP spid="68" grpId="0"/>
      <p:bldP spid="73" grpId="0"/>
      <p:bldP spid="78" grpId="0"/>
      <p:bldP spid="17" grpId="0"/>
      <p:bldP spid="18" grpId="0" animBg="1"/>
      <p:bldP spid="87" grpId="0" animBg="1"/>
      <p:bldP spid="88" grpId="0"/>
      <p:bldP spid="89" grpId="0"/>
      <p:bldP spid="90" grpId="0"/>
      <p:bldP spid="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9" name="Picture 1058" descr="A rectangular electronic device with a white cover&#10;&#10;Description automatically generated with medium confidence">
            <a:extLst>
              <a:ext uri="{FF2B5EF4-FFF2-40B4-BE49-F238E27FC236}">
                <a16:creationId xmlns:a16="http://schemas.microsoft.com/office/drawing/2014/main" id="{C67504F6-C313-1E97-53D1-E7C8733301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277" y="2372936"/>
            <a:ext cx="1084353" cy="9857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18625" y="6527768"/>
            <a:ext cx="2844800" cy="287020"/>
          </a:xfrm>
        </p:spPr>
        <p:txBody>
          <a:bodyPr/>
          <a:lstStyle/>
          <a:p>
            <a:fld id="{CD816192-D081-8549-85EF-46847199D3A6}" type="slidenum">
              <a:rPr lang="en-US" smtClean="0"/>
              <a:t>4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6C4119-8131-DB49-ECAE-0C4E14312171}"/>
              </a:ext>
            </a:extLst>
          </p:cNvPr>
          <p:cNvSpPr txBox="1"/>
          <p:nvPr/>
        </p:nvSpPr>
        <p:spPr>
          <a:xfrm>
            <a:off x="1316974" y="206831"/>
            <a:ext cx="9829446" cy="5060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sz="3200" b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Introduction -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Over-the-Air (OTA)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Fuzzing for 5G</a:t>
            </a:r>
            <a:endParaRPr lang="en-GB" sz="3200" b="1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29A3CDA-3BA8-BCBB-31F9-421818850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913" y="1546352"/>
            <a:ext cx="840725" cy="131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CA96CB4C-21B8-68D0-ED43-BF89FD9A7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39574" y="2325029"/>
            <a:ext cx="692136" cy="15227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456B2FC-610B-FBCD-7A1F-B121C4478559}"/>
              </a:ext>
            </a:extLst>
          </p:cNvPr>
          <p:cNvSpPr/>
          <p:nvPr/>
        </p:nvSpPr>
        <p:spPr>
          <a:xfrm>
            <a:off x="10390761" y="2784110"/>
            <a:ext cx="1410511" cy="719846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500"/>
              </a:lnSpc>
            </a:pPr>
            <a:r>
              <a:rPr lang="en-SG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Wireless</a:t>
            </a:r>
          </a:p>
          <a:p>
            <a:pPr algn="ctr">
              <a:lnSpc>
                <a:spcPts val="2500"/>
              </a:lnSpc>
            </a:pPr>
            <a:r>
              <a:rPr lang="en-SG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Target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208370E-608F-FCEC-A165-841B66046EE0}"/>
              </a:ext>
            </a:extLst>
          </p:cNvPr>
          <p:cNvSpPr/>
          <p:nvPr/>
        </p:nvSpPr>
        <p:spPr>
          <a:xfrm>
            <a:off x="1603369" y="2700834"/>
            <a:ext cx="1410511" cy="719846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500"/>
              </a:lnSpc>
            </a:pPr>
            <a:r>
              <a:rPr lang="en-SG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Protocol</a:t>
            </a:r>
          </a:p>
          <a:p>
            <a:pPr algn="ctr">
              <a:lnSpc>
                <a:spcPts val="2500"/>
              </a:lnSpc>
            </a:pPr>
            <a:r>
              <a:rPr lang="en-SG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Stack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3B0C2F2-6EB5-88BE-E035-C2A9D7707291}"/>
              </a:ext>
            </a:extLst>
          </p:cNvPr>
          <p:cNvSpPr/>
          <p:nvPr/>
        </p:nvSpPr>
        <p:spPr>
          <a:xfrm>
            <a:off x="7486577" y="3847729"/>
            <a:ext cx="4028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altLang="zh-CN" sz="2400" b="1">
                <a:latin typeface="+mj-lt"/>
                <a:ea typeface="Roboto Thin" panose="02000000000000000000" pitchFamily="2" charset="0"/>
              </a:rPr>
              <a:t>Qualcomm X55/X60 Modem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altLang="zh-CN" sz="2400" b="1">
                <a:latin typeface="+mj-lt"/>
                <a:ea typeface="Roboto Thin" panose="02000000000000000000" pitchFamily="2" charset="0"/>
              </a:rPr>
              <a:t>Mediatek Dimensity XXXX</a:t>
            </a:r>
          </a:p>
        </p:txBody>
      </p:sp>
      <p:sp>
        <p:nvSpPr>
          <p:cNvPr id="1035" name="Arrow: Right 1034">
            <a:extLst>
              <a:ext uri="{FF2B5EF4-FFF2-40B4-BE49-F238E27FC236}">
                <a16:creationId xmlns:a16="http://schemas.microsoft.com/office/drawing/2014/main" id="{A4B1ABE2-F363-6298-F724-F06E3CF5B2F8}"/>
              </a:ext>
            </a:extLst>
          </p:cNvPr>
          <p:cNvSpPr/>
          <p:nvPr/>
        </p:nvSpPr>
        <p:spPr>
          <a:xfrm>
            <a:off x="5191115" y="2658454"/>
            <a:ext cx="2057966" cy="67865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Downlink</a:t>
            </a:r>
            <a:endParaRPr lang="en-SG" sz="2800"/>
          </a:p>
        </p:txBody>
      </p:sp>
      <p:sp>
        <p:nvSpPr>
          <p:cNvPr id="1036" name="Rectangle 1035">
            <a:extLst>
              <a:ext uri="{FF2B5EF4-FFF2-40B4-BE49-F238E27FC236}">
                <a16:creationId xmlns:a16="http://schemas.microsoft.com/office/drawing/2014/main" id="{2F15D683-98D1-C643-30FD-E4F489394E2C}"/>
              </a:ext>
            </a:extLst>
          </p:cNvPr>
          <p:cNvSpPr/>
          <p:nvPr/>
        </p:nvSpPr>
        <p:spPr>
          <a:xfrm>
            <a:off x="1780407" y="1680828"/>
            <a:ext cx="2886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zh-CN" sz="2400" b="1">
                <a:latin typeface="+mj-lt"/>
                <a:ea typeface="Roboto Thin" panose="02000000000000000000" pitchFamily="2" charset="0"/>
              </a:rPr>
              <a:t>5G Base Station (gNB)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38EBA92-BE31-6E3E-9972-34E16DAEC126}"/>
              </a:ext>
            </a:extLst>
          </p:cNvPr>
          <p:cNvSpPr/>
          <p:nvPr/>
        </p:nvSpPr>
        <p:spPr>
          <a:xfrm>
            <a:off x="9125630" y="1452508"/>
            <a:ext cx="10963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zh-CN" sz="2400" b="1">
                <a:latin typeface="+mj-lt"/>
                <a:ea typeface="Roboto Thin" panose="02000000000000000000" pitchFamily="2" charset="0"/>
              </a:rPr>
              <a:t>5G</a:t>
            </a:r>
          </a:p>
          <a:p>
            <a:pPr algn="ctr"/>
            <a:r>
              <a:rPr lang="pt-BR" altLang="zh-CN" sz="2400" b="1">
                <a:latin typeface="+mj-lt"/>
                <a:ea typeface="Roboto Thin" panose="02000000000000000000" pitchFamily="2" charset="0"/>
              </a:rPr>
              <a:t>Phone</a:t>
            </a:r>
          </a:p>
        </p:txBody>
      </p: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1B7BACCC-9A88-CF97-3272-D84CBAE22771}"/>
              </a:ext>
            </a:extLst>
          </p:cNvPr>
          <p:cNvSpPr/>
          <p:nvPr/>
        </p:nvSpPr>
        <p:spPr>
          <a:xfrm>
            <a:off x="1492629" y="2158181"/>
            <a:ext cx="3570051" cy="1614701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28A4A990-C8DF-36E5-91F3-D1210EEA8F80}"/>
              </a:ext>
            </a:extLst>
          </p:cNvPr>
          <p:cNvSpPr/>
          <p:nvPr/>
        </p:nvSpPr>
        <p:spPr>
          <a:xfrm>
            <a:off x="3614672" y="2136403"/>
            <a:ext cx="1003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zh-CN" sz="2400" b="1">
                <a:latin typeface="+mj-lt"/>
                <a:ea typeface="Roboto Thin" panose="02000000000000000000" pitchFamily="2" charset="0"/>
              </a:rPr>
              <a:t>Radio</a:t>
            </a:r>
          </a:p>
        </p:txBody>
      </p:sp>
      <p:pic>
        <p:nvPicPr>
          <p:cNvPr id="1051" name="Picture 1050" descr="A white box with gold connectors&#10;&#10;Description automatically generated">
            <a:extLst>
              <a:ext uri="{FF2B5EF4-FFF2-40B4-BE49-F238E27FC236}">
                <a16:creationId xmlns:a16="http://schemas.microsoft.com/office/drawing/2014/main" id="{62843A73-CBC5-99D8-F1A6-6141DEB3F8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157" y="2590747"/>
            <a:ext cx="1571469" cy="977731"/>
          </a:xfrm>
          <a:prstGeom prst="rect">
            <a:avLst/>
          </a:prstGeom>
        </p:spPr>
      </p:pic>
      <p:sp>
        <p:nvSpPr>
          <p:cNvPr id="1052" name="Rectangle 1051">
            <a:extLst>
              <a:ext uri="{FF2B5EF4-FFF2-40B4-BE49-F238E27FC236}">
                <a16:creationId xmlns:a16="http://schemas.microsoft.com/office/drawing/2014/main" id="{5892A58D-62EA-7D4F-8B4F-ADD2CC410F49}"/>
              </a:ext>
            </a:extLst>
          </p:cNvPr>
          <p:cNvSpPr/>
          <p:nvPr/>
        </p:nvSpPr>
        <p:spPr>
          <a:xfrm>
            <a:off x="2976099" y="2725669"/>
            <a:ext cx="4954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zh-CN" sz="4000" b="1">
                <a:latin typeface="+mj-lt"/>
                <a:ea typeface="Roboto Thin" panose="02000000000000000000" pitchFamily="2" charset="0"/>
              </a:rPr>
              <a:t>+</a:t>
            </a:r>
          </a:p>
        </p:txBody>
      </p:sp>
      <p:sp>
        <p:nvSpPr>
          <p:cNvPr id="1053" name="Arrow: Right 1052">
            <a:extLst>
              <a:ext uri="{FF2B5EF4-FFF2-40B4-BE49-F238E27FC236}">
                <a16:creationId xmlns:a16="http://schemas.microsoft.com/office/drawing/2014/main" id="{75CB5D2A-B019-F0C0-63E3-02864042CB0D}"/>
              </a:ext>
            </a:extLst>
          </p:cNvPr>
          <p:cNvSpPr/>
          <p:nvPr/>
        </p:nvSpPr>
        <p:spPr>
          <a:xfrm flipH="1">
            <a:off x="6893577" y="3261076"/>
            <a:ext cx="2057966" cy="678654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Uplink</a:t>
            </a:r>
            <a:endParaRPr lang="en-SG" sz="2800"/>
          </a:p>
        </p:txBody>
      </p:sp>
      <p:sp>
        <p:nvSpPr>
          <p:cNvPr id="1060" name="Rectangle 1059">
            <a:extLst>
              <a:ext uri="{FF2B5EF4-FFF2-40B4-BE49-F238E27FC236}">
                <a16:creationId xmlns:a16="http://schemas.microsoft.com/office/drawing/2014/main" id="{3911C8B9-626D-F30F-A753-D25DCE36A14E}"/>
              </a:ext>
            </a:extLst>
          </p:cNvPr>
          <p:cNvSpPr/>
          <p:nvPr/>
        </p:nvSpPr>
        <p:spPr>
          <a:xfrm>
            <a:off x="7919712" y="1451901"/>
            <a:ext cx="13317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zh-CN" sz="2400" b="1">
                <a:latin typeface="+mj-lt"/>
                <a:ea typeface="Roboto Thin" panose="02000000000000000000" pitchFamily="2" charset="0"/>
              </a:rPr>
              <a:t>5G Modem</a:t>
            </a:r>
          </a:p>
        </p:txBody>
      </p:sp>
      <p:sp>
        <p:nvSpPr>
          <p:cNvPr id="1062" name="Rectangle 1061">
            <a:extLst>
              <a:ext uri="{FF2B5EF4-FFF2-40B4-BE49-F238E27FC236}">
                <a16:creationId xmlns:a16="http://schemas.microsoft.com/office/drawing/2014/main" id="{5C95B599-3E53-1866-40C9-1186858AB849}"/>
              </a:ext>
            </a:extLst>
          </p:cNvPr>
          <p:cNvSpPr/>
          <p:nvPr/>
        </p:nvSpPr>
        <p:spPr>
          <a:xfrm>
            <a:off x="634013" y="773136"/>
            <a:ext cx="10512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zh-CN" sz="3200" b="1">
                <a:latin typeface="+mj-lt"/>
                <a:ea typeface="Roboto Thin" panose="02000000000000000000" pitchFamily="2" charset="0"/>
              </a:rPr>
              <a:t>How to find issues in </a:t>
            </a:r>
            <a:r>
              <a:rPr lang="pt-BR" altLang="zh-CN" sz="3200" b="1">
                <a:solidFill>
                  <a:srgbClr val="FF0000"/>
                </a:solidFill>
                <a:latin typeface="+mj-lt"/>
                <a:ea typeface="Roboto Thin" panose="02000000000000000000" pitchFamily="2" charset="0"/>
              </a:rPr>
              <a:t>complex</a:t>
            </a:r>
            <a:r>
              <a:rPr lang="pt-BR" altLang="zh-CN" sz="3200" b="1">
                <a:latin typeface="+mj-lt"/>
                <a:ea typeface="Roboto Thin" panose="02000000000000000000" pitchFamily="2" charset="0"/>
              </a:rPr>
              <a:t> and </a:t>
            </a:r>
            <a:r>
              <a:rPr lang="pt-BR" altLang="zh-CN" sz="3200" b="1">
                <a:solidFill>
                  <a:srgbClr val="FF0000"/>
                </a:solidFill>
                <a:latin typeface="+mj-lt"/>
                <a:ea typeface="Roboto Thin" panose="02000000000000000000" pitchFamily="2" charset="0"/>
              </a:rPr>
              <a:t>closed-source  </a:t>
            </a:r>
            <a:r>
              <a:rPr lang="pt-BR" altLang="zh-CN" sz="3200" b="1">
                <a:latin typeface="+mj-lt"/>
                <a:ea typeface="Roboto Thin" panose="02000000000000000000" pitchFamily="2" charset="0"/>
              </a:rPr>
              <a:t>protocol stacks?</a:t>
            </a:r>
          </a:p>
        </p:txBody>
      </p:sp>
      <p:sp>
        <p:nvSpPr>
          <p:cNvPr id="1074" name="Rectangle 1073">
            <a:extLst>
              <a:ext uri="{FF2B5EF4-FFF2-40B4-BE49-F238E27FC236}">
                <a16:creationId xmlns:a16="http://schemas.microsoft.com/office/drawing/2014/main" id="{5D0624C6-9B25-31DB-09F8-4B2FFD7C17A9}"/>
              </a:ext>
            </a:extLst>
          </p:cNvPr>
          <p:cNvSpPr/>
          <p:nvPr/>
        </p:nvSpPr>
        <p:spPr>
          <a:xfrm>
            <a:off x="5554064" y="4022227"/>
            <a:ext cx="1087650" cy="36576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500"/>
              </a:lnSpc>
            </a:pPr>
            <a:r>
              <a:rPr lang="en-SG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NAS</a:t>
            </a:r>
          </a:p>
        </p:txBody>
      </p:sp>
      <p:sp>
        <p:nvSpPr>
          <p:cNvPr id="1075" name="Rectangle 1074">
            <a:extLst>
              <a:ext uri="{FF2B5EF4-FFF2-40B4-BE49-F238E27FC236}">
                <a16:creationId xmlns:a16="http://schemas.microsoft.com/office/drawing/2014/main" id="{B263D43D-A44D-624C-EAC7-AE9103FFB0AE}"/>
              </a:ext>
            </a:extLst>
          </p:cNvPr>
          <p:cNvSpPr/>
          <p:nvPr/>
        </p:nvSpPr>
        <p:spPr>
          <a:xfrm>
            <a:off x="5554354" y="4387987"/>
            <a:ext cx="1087360" cy="36576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500"/>
              </a:lnSpc>
            </a:pPr>
            <a:r>
              <a:rPr lang="en-SG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RRC</a:t>
            </a:r>
          </a:p>
        </p:txBody>
      </p:sp>
      <p:sp>
        <p:nvSpPr>
          <p:cNvPr id="1076" name="Rectangle 1075">
            <a:extLst>
              <a:ext uri="{FF2B5EF4-FFF2-40B4-BE49-F238E27FC236}">
                <a16:creationId xmlns:a16="http://schemas.microsoft.com/office/drawing/2014/main" id="{C7312E29-547E-DA37-A290-066DE1076D23}"/>
              </a:ext>
            </a:extLst>
          </p:cNvPr>
          <p:cNvSpPr/>
          <p:nvPr/>
        </p:nvSpPr>
        <p:spPr>
          <a:xfrm>
            <a:off x="5554354" y="4753747"/>
            <a:ext cx="1087360" cy="36576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500"/>
              </a:lnSpc>
            </a:pPr>
            <a:r>
              <a:rPr lang="en-SG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PDCP</a:t>
            </a:r>
          </a:p>
        </p:txBody>
      </p:sp>
      <p:sp>
        <p:nvSpPr>
          <p:cNvPr id="1077" name="Rectangle 1076">
            <a:extLst>
              <a:ext uri="{FF2B5EF4-FFF2-40B4-BE49-F238E27FC236}">
                <a16:creationId xmlns:a16="http://schemas.microsoft.com/office/drawing/2014/main" id="{1B5CA01C-8AC0-7306-32E6-223A5ECD8875}"/>
              </a:ext>
            </a:extLst>
          </p:cNvPr>
          <p:cNvSpPr/>
          <p:nvPr/>
        </p:nvSpPr>
        <p:spPr>
          <a:xfrm>
            <a:off x="5558790" y="5119507"/>
            <a:ext cx="1082923" cy="36576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500"/>
              </a:lnSpc>
            </a:pPr>
            <a:r>
              <a:rPr lang="en-SG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RLC</a:t>
            </a:r>
          </a:p>
        </p:txBody>
      </p:sp>
      <p:sp>
        <p:nvSpPr>
          <p:cNvPr id="1078" name="Rectangle 1077">
            <a:extLst>
              <a:ext uri="{FF2B5EF4-FFF2-40B4-BE49-F238E27FC236}">
                <a16:creationId xmlns:a16="http://schemas.microsoft.com/office/drawing/2014/main" id="{F3E5A845-B7D1-57C7-1DD4-09A9AD0DFBFD}"/>
              </a:ext>
            </a:extLst>
          </p:cNvPr>
          <p:cNvSpPr/>
          <p:nvPr/>
        </p:nvSpPr>
        <p:spPr>
          <a:xfrm>
            <a:off x="5554064" y="5485267"/>
            <a:ext cx="1087650" cy="36576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500"/>
              </a:lnSpc>
            </a:pPr>
            <a:r>
              <a:rPr lang="en-SG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MAC</a:t>
            </a:r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13231035-2DF4-9156-7CD7-61A87567FA0A}"/>
              </a:ext>
            </a:extLst>
          </p:cNvPr>
          <p:cNvSpPr/>
          <p:nvPr/>
        </p:nvSpPr>
        <p:spPr>
          <a:xfrm>
            <a:off x="5160321" y="3161180"/>
            <a:ext cx="18566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zh-CN" sz="2400" b="1">
                <a:latin typeface="+mj-lt"/>
                <a:ea typeface="Roboto Thin" panose="02000000000000000000" pitchFamily="2" charset="0"/>
              </a:rPr>
              <a:t>5G</a:t>
            </a:r>
          </a:p>
          <a:p>
            <a:pPr algn="ctr"/>
            <a:r>
              <a:rPr lang="pt-BR" altLang="zh-CN" sz="2400" b="1">
                <a:latin typeface="+mj-lt"/>
                <a:ea typeface="Roboto Thin" panose="02000000000000000000" pitchFamily="2" charset="0"/>
              </a:rPr>
              <a:t>Protocols</a:t>
            </a:r>
          </a:p>
        </p:txBody>
      </p:sp>
      <p:cxnSp>
        <p:nvCxnSpPr>
          <p:cNvPr id="1087" name="Straight Connector 1086">
            <a:extLst>
              <a:ext uri="{FF2B5EF4-FFF2-40B4-BE49-F238E27FC236}">
                <a16:creationId xmlns:a16="http://schemas.microsoft.com/office/drawing/2014/main" id="{476E2D48-E086-F07C-FEB1-306C033753DA}"/>
              </a:ext>
            </a:extLst>
          </p:cNvPr>
          <p:cNvCxnSpPr>
            <a:cxnSpLocks/>
          </p:cNvCxnSpPr>
          <p:nvPr/>
        </p:nvCxnSpPr>
        <p:spPr>
          <a:xfrm flipH="1">
            <a:off x="5070553" y="3191864"/>
            <a:ext cx="480805" cy="1148506"/>
          </a:xfrm>
          <a:prstGeom prst="line">
            <a:avLst/>
          </a:prstGeom>
          <a:ln w="28575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0" name="Straight Connector 1089">
            <a:extLst>
              <a:ext uri="{FF2B5EF4-FFF2-40B4-BE49-F238E27FC236}">
                <a16:creationId xmlns:a16="http://schemas.microsoft.com/office/drawing/2014/main" id="{E01A5CBC-2D30-89CB-F653-8BD0B1966B34}"/>
              </a:ext>
            </a:extLst>
          </p:cNvPr>
          <p:cNvCxnSpPr>
            <a:cxnSpLocks/>
          </p:cNvCxnSpPr>
          <p:nvPr/>
        </p:nvCxnSpPr>
        <p:spPr>
          <a:xfrm>
            <a:off x="6605914" y="3168316"/>
            <a:ext cx="480805" cy="1148506"/>
          </a:xfrm>
          <a:prstGeom prst="line">
            <a:avLst/>
          </a:prstGeom>
          <a:ln w="28575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92" name="Graphic 1091" descr="Cloud outline">
            <a:extLst>
              <a:ext uri="{FF2B5EF4-FFF2-40B4-BE49-F238E27FC236}">
                <a16:creationId xmlns:a16="http://schemas.microsoft.com/office/drawing/2014/main" id="{EC19B156-E94C-B5C0-C971-4DB5E8EDD3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2068" y="2589556"/>
            <a:ext cx="914400" cy="914400"/>
          </a:xfrm>
          <a:prstGeom prst="rect">
            <a:avLst/>
          </a:prstGeom>
        </p:spPr>
      </p:pic>
      <p:sp>
        <p:nvSpPr>
          <p:cNvPr id="1093" name="Rectangle 1092">
            <a:extLst>
              <a:ext uri="{FF2B5EF4-FFF2-40B4-BE49-F238E27FC236}">
                <a16:creationId xmlns:a16="http://schemas.microsoft.com/office/drawing/2014/main" id="{B86EC01B-0511-71D2-F60D-6D71CD207DFE}"/>
              </a:ext>
            </a:extLst>
          </p:cNvPr>
          <p:cNvSpPr/>
          <p:nvPr/>
        </p:nvSpPr>
        <p:spPr>
          <a:xfrm>
            <a:off x="988258" y="2753366"/>
            <a:ext cx="4954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zh-CN" sz="4000" b="1">
                <a:latin typeface="+mj-lt"/>
                <a:ea typeface="Roboto Thin" panose="02000000000000000000" pitchFamily="2" charset="0"/>
              </a:rPr>
              <a:t>+</a:t>
            </a:r>
          </a:p>
        </p:txBody>
      </p:sp>
      <p:sp>
        <p:nvSpPr>
          <p:cNvPr id="1094" name="Rectangle 1093">
            <a:extLst>
              <a:ext uri="{FF2B5EF4-FFF2-40B4-BE49-F238E27FC236}">
                <a16:creationId xmlns:a16="http://schemas.microsoft.com/office/drawing/2014/main" id="{B127B3C4-69F0-4CC8-CA48-D651B38F06FB}"/>
              </a:ext>
            </a:extLst>
          </p:cNvPr>
          <p:cNvSpPr/>
          <p:nvPr/>
        </p:nvSpPr>
        <p:spPr>
          <a:xfrm>
            <a:off x="-153984" y="1696711"/>
            <a:ext cx="1490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zh-CN" sz="2400" b="1">
                <a:latin typeface="+mj-lt"/>
                <a:ea typeface="Roboto Thin" panose="02000000000000000000" pitchFamily="2" charset="0"/>
              </a:rPr>
              <a:t>Core</a:t>
            </a:r>
          </a:p>
          <a:p>
            <a:pPr algn="ctr"/>
            <a:r>
              <a:rPr lang="pt-BR" altLang="zh-CN" sz="2400" b="1">
                <a:latin typeface="+mj-lt"/>
                <a:ea typeface="Roboto Thin" panose="02000000000000000000" pitchFamily="2" charset="0"/>
              </a:rPr>
              <a:t>Network</a:t>
            </a:r>
          </a:p>
        </p:txBody>
      </p:sp>
      <p:cxnSp>
        <p:nvCxnSpPr>
          <p:cNvPr id="1099" name="Connector: Elbow 1098">
            <a:extLst>
              <a:ext uri="{FF2B5EF4-FFF2-40B4-BE49-F238E27FC236}">
                <a16:creationId xmlns:a16="http://schemas.microsoft.com/office/drawing/2014/main" id="{9A1C95D3-32F7-9E68-1998-B1B1CCA9A305}"/>
              </a:ext>
            </a:extLst>
          </p:cNvPr>
          <p:cNvCxnSpPr>
            <a:cxnSpLocks/>
            <a:endCxn id="1074" idx="1"/>
          </p:cNvCxnSpPr>
          <p:nvPr/>
        </p:nvCxnSpPr>
        <p:spPr>
          <a:xfrm>
            <a:off x="634013" y="3261076"/>
            <a:ext cx="4920051" cy="944031"/>
          </a:xfrm>
          <a:prstGeom prst="bentConnector3">
            <a:avLst>
              <a:gd name="adj1" fmla="val -615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1" name="Left Brace 1100">
            <a:extLst>
              <a:ext uri="{FF2B5EF4-FFF2-40B4-BE49-F238E27FC236}">
                <a16:creationId xmlns:a16="http://schemas.microsoft.com/office/drawing/2014/main" id="{83E9C602-FEEC-E62E-33F7-7F2CF56D222F}"/>
              </a:ext>
            </a:extLst>
          </p:cNvPr>
          <p:cNvSpPr/>
          <p:nvPr/>
        </p:nvSpPr>
        <p:spPr>
          <a:xfrm>
            <a:off x="5109059" y="4379475"/>
            <a:ext cx="317558" cy="1463040"/>
          </a:xfrm>
          <a:prstGeom prst="leftBrace">
            <a:avLst>
              <a:gd name="adj1" fmla="val 8333"/>
              <a:gd name="adj2" fmla="val 49335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103" name="Connector: Elbow 1102">
            <a:extLst>
              <a:ext uri="{FF2B5EF4-FFF2-40B4-BE49-F238E27FC236}">
                <a16:creationId xmlns:a16="http://schemas.microsoft.com/office/drawing/2014/main" id="{03A07A8F-C758-F259-7C7B-8BEC8626E56F}"/>
              </a:ext>
            </a:extLst>
          </p:cNvPr>
          <p:cNvCxnSpPr>
            <a:stCxn id="28" idx="2"/>
            <a:endCxn id="1101" idx="1"/>
          </p:cNvCxnSpPr>
          <p:nvPr/>
        </p:nvCxnSpPr>
        <p:spPr>
          <a:xfrm rot="16200000" flipH="1">
            <a:off x="2868549" y="2860756"/>
            <a:ext cx="1680586" cy="2800434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98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033" grpId="0"/>
      <p:bldP spid="1037" grpId="0"/>
      <p:bldP spid="1053" grpId="0" animBg="1"/>
      <p:bldP spid="1060" grpId="0"/>
      <p:bldP spid="1074" grpId="0" animBg="1"/>
      <p:bldP spid="1075" grpId="0" animBg="1"/>
      <p:bldP spid="1076" grpId="0" animBg="1"/>
      <p:bldP spid="1077" grpId="0" animBg="1"/>
      <p:bldP spid="1078" grpId="0" animBg="1"/>
      <p:bldP spid="1080" grpId="0"/>
      <p:bldP spid="110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18625" y="6527768"/>
            <a:ext cx="2844800" cy="287020"/>
          </a:xfrm>
        </p:spPr>
        <p:txBody>
          <a:bodyPr/>
          <a:lstStyle/>
          <a:p>
            <a:fld id="{CD816192-D081-8549-85EF-46847199D3A6}" type="slidenum">
              <a:rPr lang="en-US" smtClean="0"/>
              <a:t>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6C4119-8131-DB49-ECAE-0C4E14312171}"/>
              </a:ext>
            </a:extLst>
          </p:cNvPr>
          <p:cNvSpPr txBox="1"/>
          <p:nvPr/>
        </p:nvSpPr>
        <p:spPr>
          <a:xfrm>
            <a:off x="1316974" y="206831"/>
            <a:ext cx="9829446" cy="5060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sz="3200" b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Introduction -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Over-the-Air (OTA)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Fuzzing for 5G</a:t>
            </a:r>
            <a:endParaRPr lang="en-GB" sz="3200" b="1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29A3CDA-3BA8-BCBB-31F9-421818850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913" y="1546352"/>
            <a:ext cx="840725" cy="131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208370E-608F-FCEC-A165-841B66046EE0}"/>
              </a:ext>
            </a:extLst>
          </p:cNvPr>
          <p:cNvSpPr/>
          <p:nvPr/>
        </p:nvSpPr>
        <p:spPr>
          <a:xfrm>
            <a:off x="1603369" y="2700834"/>
            <a:ext cx="1410511" cy="719846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500"/>
              </a:lnSpc>
            </a:pPr>
            <a:r>
              <a:rPr lang="en-SG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Protocol</a:t>
            </a:r>
          </a:p>
          <a:p>
            <a:pPr algn="ctr">
              <a:lnSpc>
                <a:spcPts val="2500"/>
              </a:lnSpc>
            </a:pPr>
            <a:r>
              <a:rPr lang="en-SG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Stack</a:t>
            </a:r>
          </a:p>
        </p:txBody>
      </p:sp>
      <p:sp>
        <p:nvSpPr>
          <p:cNvPr id="1036" name="Rectangle 1035">
            <a:extLst>
              <a:ext uri="{FF2B5EF4-FFF2-40B4-BE49-F238E27FC236}">
                <a16:creationId xmlns:a16="http://schemas.microsoft.com/office/drawing/2014/main" id="{2F15D683-98D1-C643-30FD-E4F489394E2C}"/>
              </a:ext>
            </a:extLst>
          </p:cNvPr>
          <p:cNvSpPr/>
          <p:nvPr/>
        </p:nvSpPr>
        <p:spPr>
          <a:xfrm>
            <a:off x="1780407" y="1680828"/>
            <a:ext cx="2886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zh-CN" sz="2400" b="1">
                <a:latin typeface="+mj-lt"/>
                <a:ea typeface="Roboto Thin" panose="02000000000000000000" pitchFamily="2" charset="0"/>
              </a:rPr>
              <a:t>5G Base Station (gNB)</a:t>
            </a:r>
          </a:p>
        </p:txBody>
      </p: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1B7BACCC-9A88-CF97-3272-D84CBAE22771}"/>
              </a:ext>
            </a:extLst>
          </p:cNvPr>
          <p:cNvSpPr/>
          <p:nvPr/>
        </p:nvSpPr>
        <p:spPr>
          <a:xfrm>
            <a:off x="1492629" y="2158181"/>
            <a:ext cx="3570051" cy="1614701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28A4A990-C8DF-36E5-91F3-D1210EEA8F80}"/>
              </a:ext>
            </a:extLst>
          </p:cNvPr>
          <p:cNvSpPr/>
          <p:nvPr/>
        </p:nvSpPr>
        <p:spPr>
          <a:xfrm>
            <a:off x="3614672" y="2136403"/>
            <a:ext cx="1003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zh-CN" sz="2400" b="1">
                <a:latin typeface="+mj-lt"/>
                <a:ea typeface="Roboto Thin" panose="02000000000000000000" pitchFamily="2" charset="0"/>
              </a:rPr>
              <a:t>Radio</a:t>
            </a:r>
          </a:p>
        </p:txBody>
      </p:sp>
      <p:pic>
        <p:nvPicPr>
          <p:cNvPr id="1051" name="Picture 1050" descr="A white box with gold connectors&#10;&#10;Description automatically generated">
            <a:extLst>
              <a:ext uri="{FF2B5EF4-FFF2-40B4-BE49-F238E27FC236}">
                <a16:creationId xmlns:a16="http://schemas.microsoft.com/office/drawing/2014/main" id="{62843A73-CBC5-99D8-F1A6-6141DEB3F8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157" y="2590747"/>
            <a:ext cx="1571469" cy="977731"/>
          </a:xfrm>
          <a:prstGeom prst="rect">
            <a:avLst/>
          </a:prstGeom>
        </p:spPr>
      </p:pic>
      <p:sp>
        <p:nvSpPr>
          <p:cNvPr id="1052" name="Rectangle 1051">
            <a:extLst>
              <a:ext uri="{FF2B5EF4-FFF2-40B4-BE49-F238E27FC236}">
                <a16:creationId xmlns:a16="http://schemas.microsoft.com/office/drawing/2014/main" id="{5892A58D-62EA-7D4F-8B4F-ADD2CC410F49}"/>
              </a:ext>
            </a:extLst>
          </p:cNvPr>
          <p:cNvSpPr/>
          <p:nvPr/>
        </p:nvSpPr>
        <p:spPr>
          <a:xfrm>
            <a:off x="2976099" y="2725669"/>
            <a:ext cx="4954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zh-CN" sz="4000" b="1">
                <a:latin typeface="+mj-lt"/>
                <a:ea typeface="Roboto Thin" panose="02000000000000000000" pitchFamily="2" charset="0"/>
              </a:rPr>
              <a:t>+</a:t>
            </a:r>
          </a:p>
        </p:txBody>
      </p:sp>
      <p:sp>
        <p:nvSpPr>
          <p:cNvPr id="1062" name="Rectangle 1061">
            <a:extLst>
              <a:ext uri="{FF2B5EF4-FFF2-40B4-BE49-F238E27FC236}">
                <a16:creationId xmlns:a16="http://schemas.microsoft.com/office/drawing/2014/main" id="{5C95B599-3E53-1866-40C9-1186858AB849}"/>
              </a:ext>
            </a:extLst>
          </p:cNvPr>
          <p:cNvSpPr/>
          <p:nvPr/>
        </p:nvSpPr>
        <p:spPr>
          <a:xfrm>
            <a:off x="634013" y="773136"/>
            <a:ext cx="10512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zh-CN" sz="3200" b="1">
                <a:latin typeface="+mj-lt"/>
                <a:ea typeface="Roboto Thin" panose="02000000000000000000" pitchFamily="2" charset="0"/>
              </a:rPr>
              <a:t>How to find issues in </a:t>
            </a:r>
            <a:r>
              <a:rPr lang="pt-BR" altLang="zh-CN" sz="3200" b="1">
                <a:solidFill>
                  <a:srgbClr val="FF0000"/>
                </a:solidFill>
                <a:latin typeface="+mj-lt"/>
                <a:ea typeface="Roboto Thin" panose="02000000000000000000" pitchFamily="2" charset="0"/>
              </a:rPr>
              <a:t>complex</a:t>
            </a:r>
            <a:r>
              <a:rPr lang="pt-BR" altLang="zh-CN" sz="3200" b="1">
                <a:latin typeface="+mj-lt"/>
                <a:ea typeface="Roboto Thin" panose="02000000000000000000" pitchFamily="2" charset="0"/>
              </a:rPr>
              <a:t> and </a:t>
            </a:r>
            <a:r>
              <a:rPr lang="pt-BR" altLang="zh-CN" sz="3200" b="1">
                <a:solidFill>
                  <a:srgbClr val="FF0000"/>
                </a:solidFill>
                <a:latin typeface="+mj-lt"/>
                <a:ea typeface="Roboto Thin" panose="02000000000000000000" pitchFamily="2" charset="0"/>
              </a:rPr>
              <a:t>closed-source  </a:t>
            </a:r>
            <a:r>
              <a:rPr lang="pt-BR" altLang="zh-CN" sz="3200" b="1">
                <a:latin typeface="+mj-lt"/>
                <a:ea typeface="Roboto Thin" panose="02000000000000000000" pitchFamily="2" charset="0"/>
              </a:rPr>
              <a:t>protocol stacks?</a:t>
            </a:r>
          </a:p>
        </p:txBody>
      </p:sp>
      <p:sp>
        <p:nvSpPr>
          <p:cNvPr id="1074" name="Rectangle 1073">
            <a:extLst>
              <a:ext uri="{FF2B5EF4-FFF2-40B4-BE49-F238E27FC236}">
                <a16:creationId xmlns:a16="http://schemas.microsoft.com/office/drawing/2014/main" id="{5D0624C6-9B25-31DB-09F8-4B2FFD7C17A9}"/>
              </a:ext>
            </a:extLst>
          </p:cNvPr>
          <p:cNvSpPr/>
          <p:nvPr/>
        </p:nvSpPr>
        <p:spPr>
          <a:xfrm>
            <a:off x="5554064" y="4022227"/>
            <a:ext cx="1087650" cy="36576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500"/>
              </a:lnSpc>
            </a:pPr>
            <a:r>
              <a:rPr lang="en-SG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NAS</a:t>
            </a:r>
          </a:p>
        </p:txBody>
      </p:sp>
      <p:sp>
        <p:nvSpPr>
          <p:cNvPr id="1075" name="Rectangle 1074">
            <a:extLst>
              <a:ext uri="{FF2B5EF4-FFF2-40B4-BE49-F238E27FC236}">
                <a16:creationId xmlns:a16="http://schemas.microsoft.com/office/drawing/2014/main" id="{B263D43D-A44D-624C-EAC7-AE9103FFB0AE}"/>
              </a:ext>
            </a:extLst>
          </p:cNvPr>
          <p:cNvSpPr/>
          <p:nvPr/>
        </p:nvSpPr>
        <p:spPr>
          <a:xfrm>
            <a:off x="5554354" y="4387987"/>
            <a:ext cx="1087360" cy="36576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500"/>
              </a:lnSpc>
            </a:pPr>
            <a:r>
              <a:rPr lang="en-SG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RRC</a:t>
            </a:r>
          </a:p>
        </p:txBody>
      </p:sp>
      <p:sp>
        <p:nvSpPr>
          <p:cNvPr id="1076" name="Rectangle 1075">
            <a:extLst>
              <a:ext uri="{FF2B5EF4-FFF2-40B4-BE49-F238E27FC236}">
                <a16:creationId xmlns:a16="http://schemas.microsoft.com/office/drawing/2014/main" id="{C7312E29-547E-DA37-A290-066DE1076D23}"/>
              </a:ext>
            </a:extLst>
          </p:cNvPr>
          <p:cNvSpPr/>
          <p:nvPr/>
        </p:nvSpPr>
        <p:spPr>
          <a:xfrm>
            <a:off x="5554354" y="4753747"/>
            <a:ext cx="1087360" cy="36576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500"/>
              </a:lnSpc>
            </a:pPr>
            <a:r>
              <a:rPr lang="en-SG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PDCP</a:t>
            </a:r>
          </a:p>
        </p:txBody>
      </p:sp>
      <p:sp>
        <p:nvSpPr>
          <p:cNvPr id="1077" name="Rectangle 1076">
            <a:extLst>
              <a:ext uri="{FF2B5EF4-FFF2-40B4-BE49-F238E27FC236}">
                <a16:creationId xmlns:a16="http://schemas.microsoft.com/office/drawing/2014/main" id="{1B5CA01C-8AC0-7306-32E6-223A5ECD8875}"/>
              </a:ext>
            </a:extLst>
          </p:cNvPr>
          <p:cNvSpPr/>
          <p:nvPr/>
        </p:nvSpPr>
        <p:spPr>
          <a:xfrm>
            <a:off x="5558790" y="5119507"/>
            <a:ext cx="1082923" cy="36576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500"/>
              </a:lnSpc>
            </a:pPr>
            <a:r>
              <a:rPr lang="en-SG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RLC</a:t>
            </a:r>
          </a:p>
        </p:txBody>
      </p:sp>
      <p:sp>
        <p:nvSpPr>
          <p:cNvPr id="1078" name="Rectangle 1077">
            <a:extLst>
              <a:ext uri="{FF2B5EF4-FFF2-40B4-BE49-F238E27FC236}">
                <a16:creationId xmlns:a16="http://schemas.microsoft.com/office/drawing/2014/main" id="{F3E5A845-B7D1-57C7-1DD4-09A9AD0DFBFD}"/>
              </a:ext>
            </a:extLst>
          </p:cNvPr>
          <p:cNvSpPr/>
          <p:nvPr/>
        </p:nvSpPr>
        <p:spPr>
          <a:xfrm>
            <a:off x="5554064" y="5485267"/>
            <a:ext cx="1087650" cy="36576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500"/>
              </a:lnSpc>
            </a:pPr>
            <a:r>
              <a:rPr lang="en-SG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MAC</a:t>
            </a:r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13231035-2DF4-9156-7CD7-61A87567FA0A}"/>
              </a:ext>
            </a:extLst>
          </p:cNvPr>
          <p:cNvSpPr/>
          <p:nvPr/>
        </p:nvSpPr>
        <p:spPr>
          <a:xfrm>
            <a:off x="5160321" y="3161180"/>
            <a:ext cx="18566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zh-CN" sz="2400" b="1">
                <a:latin typeface="+mj-lt"/>
                <a:ea typeface="Roboto Thin" panose="02000000000000000000" pitchFamily="2" charset="0"/>
              </a:rPr>
              <a:t>5G</a:t>
            </a:r>
          </a:p>
          <a:p>
            <a:pPr algn="ctr"/>
            <a:r>
              <a:rPr lang="pt-BR" altLang="zh-CN" sz="2400" b="1">
                <a:latin typeface="+mj-lt"/>
                <a:ea typeface="Roboto Thin" panose="02000000000000000000" pitchFamily="2" charset="0"/>
              </a:rPr>
              <a:t>Protocols</a:t>
            </a:r>
          </a:p>
        </p:txBody>
      </p:sp>
      <p:pic>
        <p:nvPicPr>
          <p:cNvPr id="1092" name="Graphic 1091" descr="Cloud outline">
            <a:extLst>
              <a:ext uri="{FF2B5EF4-FFF2-40B4-BE49-F238E27FC236}">
                <a16:creationId xmlns:a16="http://schemas.microsoft.com/office/drawing/2014/main" id="{EC19B156-E94C-B5C0-C971-4DB5E8EDD3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2068" y="2589556"/>
            <a:ext cx="914400" cy="914400"/>
          </a:xfrm>
          <a:prstGeom prst="rect">
            <a:avLst/>
          </a:prstGeom>
        </p:spPr>
      </p:pic>
      <p:sp>
        <p:nvSpPr>
          <p:cNvPr id="1093" name="Rectangle 1092">
            <a:extLst>
              <a:ext uri="{FF2B5EF4-FFF2-40B4-BE49-F238E27FC236}">
                <a16:creationId xmlns:a16="http://schemas.microsoft.com/office/drawing/2014/main" id="{B86EC01B-0511-71D2-F60D-6D71CD207DFE}"/>
              </a:ext>
            </a:extLst>
          </p:cNvPr>
          <p:cNvSpPr/>
          <p:nvPr/>
        </p:nvSpPr>
        <p:spPr>
          <a:xfrm>
            <a:off x="988258" y="2753366"/>
            <a:ext cx="4954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zh-CN" sz="4000" b="1">
                <a:latin typeface="+mj-lt"/>
                <a:ea typeface="Roboto Thin" panose="02000000000000000000" pitchFamily="2" charset="0"/>
              </a:rPr>
              <a:t>+</a:t>
            </a:r>
          </a:p>
        </p:txBody>
      </p:sp>
      <p:sp>
        <p:nvSpPr>
          <p:cNvPr id="1094" name="Rectangle 1093">
            <a:extLst>
              <a:ext uri="{FF2B5EF4-FFF2-40B4-BE49-F238E27FC236}">
                <a16:creationId xmlns:a16="http://schemas.microsoft.com/office/drawing/2014/main" id="{B127B3C4-69F0-4CC8-CA48-D651B38F06FB}"/>
              </a:ext>
            </a:extLst>
          </p:cNvPr>
          <p:cNvSpPr/>
          <p:nvPr/>
        </p:nvSpPr>
        <p:spPr>
          <a:xfrm>
            <a:off x="-153984" y="1696711"/>
            <a:ext cx="1490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zh-CN" sz="2400" b="1">
                <a:latin typeface="+mj-lt"/>
                <a:ea typeface="Roboto Thin" panose="02000000000000000000" pitchFamily="2" charset="0"/>
              </a:rPr>
              <a:t>Core</a:t>
            </a:r>
          </a:p>
          <a:p>
            <a:pPr algn="ctr"/>
            <a:r>
              <a:rPr lang="pt-BR" altLang="zh-CN" sz="2400" b="1">
                <a:latin typeface="+mj-lt"/>
                <a:ea typeface="Roboto Thin" panose="02000000000000000000" pitchFamily="2" charset="0"/>
              </a:rPr>
              <a:t>Network</a:t>
            </a:r>
          </a:p>
        </p:txBody>
      </p:sp>
      <p:cxnSp>
        <p:nvCxnSpPr>
          <p:cNvPr id="1099" name="Connector: Elbow 1098">
            <a:extLst>
              <a:ext uri="{FF2B5EF4-FFF2-40B4-BE49-F238E27FC236}">
                <a16:creationId xmlns:a16="http://schemas.microsoft.com/office/drawing/2014/main" id="{9A1C95D3-32F7-9E68-1998-B1B1CCA9A305}"/>
              </a:ext>
            </a:extLst>
          </p:cNvPr>
          <p:cNvCxnSpPr>
            <a:cxnSpLocks/>
            <a:endCxn id="1074" idx="1"/>
          </p:cNvCxnSpPr>
          <p:nvPr/>
        </p:nvCxnSpPr>
        <p:spPr>
          <a:xfrm>
            <a:off x="634013" y="3261076"/>
            <a:ext cx="4920051" cy="944031"/>
          </a:xfrm>
          <a:prstGeom prst="bentConnector3">
            <a:avLst>
              <a:gd name="adj1" fmla="val -615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1" name="Left Brace 1100">
            <a:extLst>
              <a:ext uri="{FF2B5EF4-FFF2-40B4-BE49-F238E27FC236}">
                <a16:creationId xmlns:a16="http://schemas.microsoft.com/office/drawing/2014/main" id="{83E9C602-FEEC-E62E-33F7-7F2CF56D222F}"/>
              </a:ext>
            </a:extLst>
          </p:cNvPr>
          <p:cNvSpPr/>
          <p:nvPr/>
        </p:nvSpPr>
        <p:spPr>
          <a:xfrm>
            <a:off x="5109059" y="4379475"/>
            <a:ext cx="317558" cy="1463040"/>
          </a:xfrm>
          <a:prstGeom prst="leftBrace">
            <a:avLst>
              <a:gd name="adj1" fmla="val 8333"/>
              <a:gd name="adj2" fmla="val 49335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103" name="Connector: Elbow 1102">
            <a:extLst>
              <a:ext uri="{FF2B5EF4-FFF2-40B4-BE49-F238E27FC236}">
                <a16:creationId xmlns:a16="http://schemas.microsoft.com/office/drawing/2014/main" id="{03A07A8F-C758-F259-7C7B-8BEC8626E56F}"/>
              </a:ext>
            </a:extLst>
          </p:cNvPr>
          <p:cNvCxnSpPr>
            <a:stCxn id="28" idx="2"/>
            <a:endCxn id="1101" idx="1"/>
          </p:cNvCxnSpPr>
          <p:nvPr/>
        </p:nvCxnSpPr>
        <p:spPr>
          <a:xfrm rot="16200000" flipH="1">
            <a:off x="2868549" y="2860756"/>
            <a:ext cx="1680586" cy="2800434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FEDB5AAE-B503-88C5-E420-C28924F42D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89764" y="1902611"/>
            <a:ext cx="4627209" cy="47015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63B6E9-39C2-12D3-D30E-EFF62DB0D847}"/>
              </a:ext>
            </a:extLst>
          </p:cNvPr>
          <p:cNvSpPr/>
          <p:nvPr/>
        </p:nvSpPr>
        <p:spPr>
          <a:xfrm>
            <a:off x="7736539" y="1465878"/>
            <a:ext cx="36114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zh-CN" sz="2400" b="1">
                <a:latin typeface="+mj-lt"/>
                <a:ea typeface="Roboto Thin" panose="02000000000000000000" pitchFamily="2" charset="0"/>
              </a:rPr>
              <a:t>Common 5G Procedures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1086C9-C5E3-242D-19FC-3B0819F3451D}"/>
              </a:ext>
            </a:extLst>
          </p:cNvPr>
          <p:cNvCxnSpPr>
            <a:cxnSpLocks/>
          </p:cNvCxnSpPr>
          <p:nvPr/>
        </p:nvCxnSpPr>
        <p:spPr>
          <a:xfrm flipH="1">
            <a:off x="6665596" y="2286000"/>
            <a:ext cx="717698" cy="1717253"/>
          </a:xfrm>
          <a:prstGeom prst="line">
            <a:avLst/>
          </a:prstGeom>
          <a:ln w="28575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C86A03-E548-C3C0-8902-44C6BB109C95}"/>
              </a:ext>
            </a:extLst>
          </p:cNvPr>
          <p:cNvCxnSpPr>
            <a:cxnSpLocks/>
          </p:cNvCxnSpPr>
          <p:nvPr/>
        </p:nvCxnSpPr>
        <p:spPr>
          <a:xfrm flipH="1" flipV="1">
            <a:off x="6641713" y="5885063"/>
            <a:ext cx="848585" cy="843601"/>
          </a:xfrm>
          <a:prstGeom prst="line">
            <a:avLst/>
          </a:prstGeom>
          <a:ln w="28575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149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18625" y="6527768"/>
            <a:ext cx="2844800" cy="287020"/>
          </a:xfrm>
        </p:spPr>
        <p:txBody>
          <a:bodyPr/>
          <a:lstStyle/>
          <a:p>
            <a:fld id="{CD816192-D081-8549-85EF-46847199D3A6}" type="slidenum">
              <a:rPr lang="en-US" smtClean="0"/>
              <a:t>6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6C4119-8131-DB49-ECAE-0C4E14312171}"/>
              </a:ext>
            </a:extLst>
          </p:cNvPr>
          <p:cNvSpPr txBox="1"/>
          <p:nvPr/>
        </p:nvSpPr>
        <p:spPr>
          <a:xfrm>
            <a:off x="1316974" y="206831"/>
            <a:ext cx="9829446" cy="5060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sz="3200" b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Introduction -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Over-the-Air (OTA)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Fuzzing for 5G</a:t>
            </a:r>
            <a:endParaRPr lang="en-GB" sz="3200" b="1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AAC802-B6C9-0051-04F3-230093A40C0B}"/>
              </a:ext>
            </a:extLst>
          </p:cNvPr>
          <p:cNvSpPr/>
          <p:nvPr/>
        </p:nvSpPr>
        <p:spPr>
          <a:xfrm>
            <a:off x="870476" y="3527341"/>
            <a:ext cx="61767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zh-CN" sz="2400" b="1">
                <a:latin typeface="+mj-lt"/>
                <a:ea typeface="Roboto Thin" panose="02000000000000000000" pitchFamily="2" charset="0"/>
              </a:rPr>
              <a:t>1. Man-in-the-Middle (MitM) based approach</a:t>
            </a:r>
          </a:p>
          <a:p>
            <a:pPr algn="just"/>
            <a:r>
              <a:rPr lang="pt-BR" altLang="zh-CN" sz="2400" b="1">
                <a:latin typeface="+mj-lt"/>
                <a:ea typeface="Roboto Thin" panose="02000000000000000000" pitchFamily="2" charset="0"/>
              </a:rPr>
              <a:t>2. Control of downlink before radio transmission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E6BF0D-6ACE-A86A-9765-A36C0C24D0EB}"/>
              </a:ext>
            </a:extLst>
          </p:cNvPr>
          <p:cNvSpPr/>
          <p:nvPr/>
        </p:nvSpPr>
        <p:spPr>
          <a:xfrm>
            <a:off x="634013" y="773136"/>
            <a:ext cx="10512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zh-CN" sz="3200" b="1">
                <a:latin typeface="+mj-lt"/>
                <a:ea typeface="Roboto Thin" panose="02000000000000000000" pitchFamily="2" charset="0"/>
              </a:rPr>
              <a:t>How to find issues in </a:t>
            </a:r>
            <a:r>
              <a:rPr lang="pt-BR" altLang="zh-CN" sz="3200" b="1">
                <a:solidFill>
                  <a:srgbClr val="FF0000"/>
                </a:solidFill>
                <a:latin typeface="+mj-lt"/>
                <a:ea typeface="Roboto Thin" panose="02000000000000000000" pitchFamily="2" charset="0"/>
              </a:rPr>
              <a:t>complex</a:t>
            </a:r>
            <a:r>
              <a:rPr lang="pt-BR" altLang="zh-CN" sz="3200" b="1">
                <a:latin typeface="+mj-lt"/>
                <a:ea typeface="Roboto Thin" panose="02000000000000000000" pitchFamily="2" charset="0"/>
              </a:rPr>
              <a:t> and </a:t>
            </a:r>
            <a:r>
              <a:rPr lang="pt-BR" altLang="zh-CN" sz="3200" b="1">
                <a:solidFill>
                  <a:srgbClr val="FF0000"/>
                </a:solidFill>
                <a:latin typeface="+mj-lt"/>
                <a:ea typeface="Roboto Thin" panose="02000000000000000000" pitchFamily="2" charset="0"/>
              </a:rPr>
              <a:t>closed-source  </a:t>
            </a:r>
            <a:r>
              <a:rPr lang="pt-BR" altLang="zh-CN" sz="3200" b="1">
                <a:latin typeface="+mj-lt"/>
                <a:ea typeface="Roboto Thin" panose="02000000000000000000" pitchFamily="2" charset="0"/>
              </a:rPr>
              <a:t>protocol stacks?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3CD6AF2-63E5-6754-9C1A-AAA5AD28C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62050" y="1814299"/>
            <a:ext cx="692136" cy="15227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3C8046F-95CD-12CB-527B-98B3C4A42837}"/>
              </a:ext>
            </a:extLst>
          </p:cNvPr>
          <p:cNvSpPr/>
          <p:nvPr/>
        </p:nvSpPr>
        <p:spPr>
          <a:xfrm>
            <a:off x="10298199" y="2273380"/>
            <a:ext cx="1410511" cy="719846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500"/>
              </a:lnSpc>
            </a:pPr>
            <a:r>
              <a:rPr lang="en-SG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Wireless</a:t>
            </a:r>
          </a:p>
          <a:p>
            <a:pPr algn="ctr">
              <a:lnSpc>
                <a:spcPts val="2500"/>
              </a:lnSpc>
            </a:pPr>
            <a:r>
              <a:rPr lang="en-SG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Target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3B2AFD-C227-2BDE-671E-AA05B4161427}"/>
              </a:ext>
            </a:extLst>
          </p:cNvPr>
          <p:cNvSpPr/>
          <p:nvPr/>
        </p:nvSpPr>
        <p:spPr>
          <a:xfrm>
            <a:off x="981216" y="2356952"/>
            <a:ext cx="1410511" cy="719846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500"/>
              </a:lnSpc>
            </a:pPr>
            <a:r>
              <a:rPr lang="en-SG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Protocol</a:t>
            </a:r>
          </a:p>
          <a:p>
            <a:pPr algn="ctr">
              <a:lnSpc>
                <a:spcPts val="2500"/>
              </a:lnSpc>
            </a:pPr>
            <a:r>
              <a:rPr lang="en-SG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Stack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89A4D1B-5E81-19FD-76C4-1BD473C8A3A5}"/>
              </a:ext>
            </a:extLst>
          </p:cNvPr>
          <p:cNvSpPr/>
          <p:nvPr/>
        </p:nvSpPr>
        <p:spPr>
          <a:xfrm>
            <a:off x="6801015" y="2085381"/>
            <a:ext cx="2057966" cy="67865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Downlink</a:t>
            </a:r>
            <a:endParaRPr lang="en-SG" sz="2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AF3C9B-5CBC-832C-1151-860CE757F463}"/>
              </a:ext>
            </a:extLst>
          </p:cNvPr>
          <p:cNvSpPr/>
          <p:nvPr/>
        </p:nvSpPr>
        <p:spPr>
          <a:xfrm>
            <a:off x="1158254" y="1336946"/>
            <a:ext cx="5098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zh-CN" sz="2400" b="1">
                <a:latin typeface="+mj-lt"/>
                <a:ea typeface="Roboto Thin" panose="02000000000000000000" pitchFamily="2" charset="0"/>
              </a:rPr>
              <a:t>5G Base Station (gNB) / </a:t>
            </a:r>
            <a:r>
              <a:rPr lang="pt-BR" altLang="zh-CN" sz="2400" b="1">
                <a:solidFill>
                  <a:srgbClr val="FF0000"/>
                </a:solidFill>
                <a:latin typeface="+mj-lt"/>
                <a:ea typeface="Roboto Thin" panose="02000000000000000000" pitchFamily="2" charset="0"/>
              </a:rPr>
              <a:t>5G OTA Fuzzer</a:t>
            </a:r>
            <a:r>
              <a:rPr lang="pt-BR" altLang="zh-CN" sz="2400" b="1">
                <a:latin typeface="+mj-lt"/>
                <a:ea typeface="Roboto Thin" panose="02000000000000000000" pitchFamily="2" charset="0"/>
              </a:rPr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CD6B21-EAFF-C76C-DF51-9483FEEDD96F}"/>
              </a:ext>
            </a:extLst>
          </p:cNvPr>
          <p:cNvSpPr/>
          <p:nvPr/>
        </p:nvSpPr>
        <p:spPr>
          <a:xfrm>
            <a:off x="870476" y="1814299"/>
            <a:ext cx="5727470" cy="1614701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185210-E73B-B948-A617-26DD2654E653}"/>
              </a:ext>
            </a:extLst>
          </p:cNvPr>
          <p:cNvSpPr/>
          <p:nvPr/>
        </p:nvSpPr>
        <p:spPr>
          <a:xfrm>
            <a:off x="5095790" y="1792521"/>
            <a:ext cx="1003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zh-CN" sz="2400" b="1">
                <a:latin typeface="+mj-lt"/>
                <a:ea typeface="Roboto Thin" panose="02000000000000000000" pitchFamily="2" charset="0"/>
              </a:rPr>
              <a:t>Radio</a:t>
            </a:r>
          </a:p>
        </p:txBody>
      </p:sp>
      <p:pic>
        <p:nvPicPr>
          <p:cNvPr id="21" name="Picture 20" descr="A white box with gold connectors&#10;&#10;Description automatically generated">
            <a:extLst>
              <a:ext uri="{FF2B5EF4-FFF2-40B4-BE49-F238E27FC236}">
                <a16:creationId xmlns:a16="http://schemas.microsoft.com/office/drawing/2014/main" id="{6C17F1E3-FD6F-FC55-AEFA-9B5D8824A4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275" y="2246865"/>
            <a:ext cx="1571469" cy="97773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8788F53-C97D-F326-D455-750EB3466B84}"/>
              </a:ext>
            </a:extLst>
          </p:cNvPr>
          <p:cNvSpPr/>
          <p:nvPr/>
        </p:nvSpPr>
        <p:spPr>
          <a:xfrm>
            <a:off x="2353946" y="2381787"/>
            <a:ext cx="4954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zh-CN" sz="4000" b="1">
                <a:latin typeface="+mj-lt"/>
                <a:ea typeface="Roboto Thin" panose="02000000000000000000" pitchFamily="2" charset="0"/>
              </a:rPr>
              <a:t>+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831D9ED2-C39D-C4E6-CC91-5F767AB4BD53}"/>
              </a:ext>
            </a:extLst>
          </p:cNvPr>
          <p:cNvSpPr/>
          <p:nvPr/>
        </p:nvSpPr>
        <p:spPr>
          <a:xfrm flipH="1">
            <a:off x="6801015" y="2750346"/>
            <a:ext cx="2057966" cy="678654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Uplink</a:t>
            </a:r>
            <a:endParaRPr lang="en-SG" sz="2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D98454-CEDA-F226-EF37-9F3C72F4851E}"/>
              </a:ext>
            </a:extLst>
          </p:cNvPr>
          <p:cNvSpPr/>
          <p:nvPr/>
        </p:nvSpPr>
        <p:spPr>
          <a:xfrm>
            <a:off x="2884623" y="2356952"/>
            <a:ext cx="1410511" cy="719846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500"/>
              </a:lnSpc>
            </a:pPr>
            <a:r>
              <a:rPr lang="en-SG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MitM</a:t>
            </a:r>
          </a:p>
          <a:p>
            <a:pPr algn="ctr">
              <a:lnSpc>
                <a:spcPts val="2500"/>
              </a:lnSpc>
            </a:pPr>
            <a:r>
              <a:rPr lang="en-SG" sz="240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Fuzzer</a:t>
            </a:r>
            <a:endParaRPr lang="en-SG" sz="24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423028C-95C2-2758-AC51-6F9201133324}"/>
              </a:ext>
            </a:extLst>
          </p:cNvPr>
          <p:cNvSpPr/>
          <p:nvPr/>
        </p:nvSpPr>
        <p:spPr>
          <a:xfrm>
            <a:off x="4357262" y="2379094"/>
            <a:ext cx="4954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zh-CN" sz="4000" b="1">
                <a:latin typeface="+mj-lt"/>
                <a:ea typeface="Roboto Thin" panose="02000000000000000000" pitchFamily="2" charset="0"/>
              </a:rPr>
              <a:t>+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194B42F-BABD-691A-82ED-C0A8C28F8A04}"/>
              </a:ext>
            </a:extLst>
          </p:cNvPr>
          <p:cNvSpPr/>
          <p:nvPr/>
        </p:nvSpPr>
        <p:spPr>
          <a:xfrm>
            <a:off x="2783664" y="2246865"/>
            <a:ext cx="1659975" cy="9777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B350635-7C4E-BA34-F5F2-45057C0D38C9}"/>
              </a:ext>
            </a:extLst>
          </p:cNvPr>
          <p:cNvSpPr/>
          <p:nvPr/>
        </p:nvSpPr>
        <p:spPr>
          <a:xfrm>
            <a:off x="2352458" y="1788915"/>
            <a:ext cx="2540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zh-CN" sz="2400" b="1">
                <a:solidFill>
                  <a:srgbClr val="FF0000"/>
                </a:solidFill>
                <a:latin typeface="+mj-lt"/>
                <a:ea typeface="Roboto Thin" panose="02000000000000000000" pitchFamily="2" charset="0"/>
              </a:rPr>
              <a:t>Intercept Packets</a:t>
            </a:r>
          </a:p>
        </p:txBody>
      </p:sp>
    </p:spTree>
    <p:extLst>
      <p:ext uri="{BB962C8B-B14F-4D97-AF65-F5344CB8AC3E}">
        <p14:creationId xmlns:p14="http://schemas.microsoft.com/office/powerpoint/2010/main" val="346204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18625" y="6527768"/>
            <a:ext cx="2844800" cy="287020"/>
          </a:xfrm>
        </p:spPr>
        <p:txBody>
          <a:bodyPr/>
          <a:lstStyle/>
          <a:p>
            <a:fld id="{CD816192-D081-8549-85EF-46847199D3A6}" type="slidenum">
              <a:rPr lang="en-US" smtClean="0"/>
              <a:t>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6C4119-8131-DB49-ECAE-0C4E14312171}"/>
              </a:ext>
            </a:extLst>
          </p:cNvPr>
          <p:cNvSpPr txBox="1"/>
          <p:nvPr/>
        </p:nvSpPr>
        <p:spPr>
          <a:xfrm>
            <a:off x="1316974" y="206831"/>
            <a:ext cx="9829446" cy="5060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sz="3200" b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Introduction -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Over-the-Air (OTA)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Fuzzing for 5G</a:t>
            </a:r>
            <a:endParaRPr lang="en-GB" sz="3200" b="1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29A3CDA-3BA8-BCBB-31F9-421818850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813" y="973279"/>
            <a:ext cx="840725" cy="131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CA96CB4C-21B8-68D0-ED43-BF89FD9A7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62050" y="1814299"/>
            <a:ext cx="692136" cy="15227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456B2FC-610B-FBCD-7A1F-B121C4478559}"/>
              </a:ext>
            </a:extLst>
          </p:cNvPr>
          <p:cNvSpPr/>
          <p:nvPr/>
        </p:nvSpPr>
        <p:spPr>
          <a:xfrm>
            <a:off x="10298199" y="2273380"/>
            <a:ext cx="1410511" cy="719846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500"/>
              </a:lnSpc>
            </a:pPr>
            <a:r>
              <a:rPr lang="en-SG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Wireless</a:t>
            </a:r>
          </a:p>
          <a:p>
            <a:pPr algn="ctr">
              <a:lnSpc>
                <a:spcPts val="2500"/>
              </a:lnSpc>
            </a:pPr>
            <a:r>
              <a:rPr lang="en-SG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Target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208370E-608F-FCEC-A165-841B66046EE0}"/>
              </a:ext>
            </a:extLst>
          </p:cNvPr>
          <p:cNvSpPr/>
          <p:nvPr/>
        </p:nvSpPr>
        <p:spPr>
          <a:xfrm>
            <a:off x="981216" y="2356952"/>
            <a:ext cx="1410511" cy="719846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500"/>
              </a:lnSpc>
            </a:pPr>
            <a:r>
              <a:rPr lang="en-SG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Protocol</a:t>
            </a:r>
          </a:p>
          <a:p>
            <a:pPr algn="ctr">
              <a:lnSpc>
                <a:spcPts val="2500"/>
              </a:lnSpc>
            </a:pPr>
            <a:r>
              <a:rPr lang="en-SG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Stack</a:t>
            </a:r>
          </a:p>
        </p:txBody>
      </p:sp>
      <p:sp>
        <p:nvSpPr>
          <p:cNvPr id="1035" name="Arrow: Right 1034">
            <a:extLst>
              <a:ext uri="{FF2B5EF4-FFF2-40B4-BE49-F238E27FC236}">
                <a16:creationId xmlns:a16="http://schemas.microsoft.com/office/drawing/2014/main" id="{A4B1ABE2-F363-6298-F724-F06E3CF5B2F8}"/>
              </a:ext>
            </a:extLst>
          </p:cNvPr>
          <p:cNvSpPr/>
          <p:nvPr/>
        </p:nvSpPr>
        <p:spPr>
          <a:xfrm>
            <a:off x="6801015" y="2085381"/>
            <a:ext cx="2057966" cy="67865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Downlink</a:t>
            </a:r>
            <a:endParaRPr lang="en-SG" sz="2800"/>
          </a:p>
        </p:txBody>
      </p:sp>
      <p:sp>
        <p:nvSpPr>
          <p:cNvPr id="1036" name="Rectangle 1035">
            <a:extLst>
              <a:ext uri="{FF2B5EF4-FFF2-40B4-BE49-F238E27FC236}">
                <a16:creationId xmlns:a16="http://schemas.microsoft.com/office/drawing/2014/main" id="{2F15D683-98D1-C643-30FD-E4F489394E2C}"/>
              </a:ext>
            </a:extLst>
          </p:cNvPr>
          <p:cNvSpPr/>
          <p:nvPr/>
        </p:nvSpPr>
        <p:spPr>
          <a:xfrm>
            <a:off x="1158254" y="1336946"/>
            <a:ext cx="5098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zh-CN" sz="2400" b="1">
                <a:latin typeface="+mj-lt"/>
                <a:ea typeface="Roboto Thin" panose="02000000000000000000" pitchFamily="2" charset="0"/>
              </a:rPr>
              <a:t>5G Base Station (gNB) / </a:t>
            </a:r>
            <a:r>
              <a:rPr lang="pt-BR" altLang="zh-CN" sz="2400" b="1">
                <a:solidFill>
                  <a:srgbClr val="FF0000"/>
                </a:solidFill>
                <a:latin typeface="+mj-lt"/>
                <a:ea typeface="Roboto Thin" panose="02000000000000000000" pitchFamily="2" charset="0"/>
              </a:rPr>
              <a:t>5G OTA Fuzzer</a:t>
            </a:r>
            <a:r>
              <a:rPr lang="pt-BR" altLang="zh-CN" sz="2400" b="1">
                <a:latin typeface="+mj-lt"/>
                <a:ea typeface="Roboto Thin" panose="02000000000000000000" pitchFamily="2" charset="0"/>
              </a:rPr>
              <a:t> 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38EBA92-BE31-6E3E-9972-34E16DAEC126}"/>
              </a:ext>
            </a:extLst>
          </p:cNvPr>
          <p:cNvSpPr/>
          <p:nvPr/>
        </p:nvSpPr>
        <p:spPr>
          <a:xfrm>
            <a:off x="7781050" y="1248137"/>
            <a:ext cx="2886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zh-CN" sz="2400" b="1">
                <a:latin typeface="+mj-lt"/>
                <a:ea typeface="Roboto Thin" panose="02000000000000000000" pitchFamily="2" charset="0"/>
              </a:rPr>
              <a:t>5G Phone</a:t>
            </a:r>
          </a:p>
        </p:txBody>
      </p: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1B7BACCC-9A88-CF97-3272-D84CBAE22771}"/>
              </a:ext>
            </a:extLst>
          </p:cNvPr>
          <p:cNvSpPr/>
          <p:nvPr/>
        </p:nvSpPr>
        <p:spPr>
          <a:xfrm>
            <a:off x="870476" y="1814299"/>
            <a:ext cx="5727470" cy="1614701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28A4A990-C8DF-36E5-91F3-D1210EEA8F80}"/>
              </a:ext>
            </a:extLst>
          </p:cNvPr>
          <p:cNvSpPr/>
          <p:nvPr/>
        </p:nvSpPr>
        <p:spPr>
          <a:xfrm>
            <a:off x="5095790" y="1792521"/>
            <a:ext cx="1003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zh-CN" sz="2400" b="1">
                <a:latin typeface="+mj-lt"/>
                <a:ea typeface="Roboto Thin" panose="02000000000000000000" pitchFamily="2" charset="0"/>
              </a:rPr>
              <a:t>Radio</a:t>
            </a:r>
          </a:p>
        </p:txBody>
      </p:sp>
      <p:pic>
        <p:nvPicPr>
          <p:cNvPr id="1051" name="Picture 1050" descr="A white box with gold connectors&#10;&#10;Description automatically generated">
            <a:extLst>
              <a:ext uri="{FF2B5EF4-FFF2-40B4-BE49-F238E27FC236}">
                <a16:creationId xmlns:a16="http://schemas.microsoft.com/office/drawing/2014/main" id="{62843A73-CBC5-99D8-F1A6-6141DEB3F8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275" y="2246865"/>
            <a:ext cx="1571469" cy="977731"/>
          </a:xfrm>
          <a:prstGeom prst="rect">
            <a:avLst/>
          </a:prstGeom>
        </p:spPr>
      </p:pic>
      <p:sp>
        <p:nvSpPr>
          <p:cNvPr id="1052" name="Rectangle 1051">
            <a:extLst>
              <a:ext uri="{FF2B5EF4-FFF2-40B4-BE49-F238E27FC236}">
                <a16:creationId xmlns:a16="http://schemas.microsoft.com/office/drawing/2014/main" id="{5892A58D-62EA-7D4F-8B4F-ADD2CC410F49}"/>
              </a:ext>
            </a:extLst>
          </p:cNvPr>
          <p:cNvSpPr/>
          <p:nvPr/>
        </p:nvSpPr>
        <p:spPr>
          <a:xfrm>
            <a:off x="2353946" y="2381787"/>
            <a:ext cx="4954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zh-CN" sz="4000" b="1">
                <a:latin typeface="+mj-lt"/>
                <a:ea typeface="Roboto Thin" panose="02000000000000000000" pitchFamily="2" charset="0"/>
              </a:rPr>
              <a:t>+</a:t>
            </a:r>
          </a:p>
        </p:txBody>
      </p:sp>
      <p:sp>
        <p:nvSpPr>
          <p:cNvPr id="1053" name="Arrow: Right 1052">
            <a:extLst>
              <a:ext uri="{FF2B5EF4-FFF2-40B4-BE49-F238E27FC236}">
                <a16:creationId xmlns:a16="http://schemas.microsoft.com/office/drawing/2014/main" id="{75CB5D2A-B019-F0C0-63E3-02864042CB0D}"/>
              </a:ext>
            </a:extLst>
          </p:cNvPr>
          <p:cNvSpPr/>
          <p:nvPr/>
        </p:nvSpPr>
        <p:spPr>
          <a:xfrm flipH="1">
            <a:off x="6801015" y="2750346"/>
            <a:ext cx="2057966" cy="678654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Uplink</a:t>
            </a:r>
            <a:endParaRPr lang="en-SG" sz="28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37843D-C234-A172-7675-4324F9E2B8D7}"/>
              </a:ext>
            </a:extLst>
          </p:cNvPr>
          <p:cNvSpPr/>
          <p:nvPr/>
        </p:nvSpPr>
        <p:spPr>
          <a:xfrm>
            <a:off x="2884623" y="2356952"/>
            <a:ext cx="1410511" cy="719846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500"/>
              </a:lnSpc>
            </a:pPr>
            <a:r>
              <a:rPr lang="en-SG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MitM</a:t>
            </a:r>
          </a:p>
          <a:p>
            <a:pPr algn="ctr">
              <a:lnSpc>
                <a:spcPts val="2500"/>
              </a:lnSpc>
            </a:pPr>
            <a:r>
              <a:rPr lang="en-SG" sz="240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Fuzzer</a:t>
            </a:r>
            <a:endParaRPr lang="en-SG" sz="24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31947F-C074-97DE-3D5C-A8968830B11F}"/>
              </a:ext>
            </a:extLst>
          </p:cNvPr>
          <p:cNvSpPr/>
          <p:nvPr/>
        </p:nvSpPr>
        <p:spPr>
          <a:xfrm>
            <a:off x="4357262" y="2379094"/>
            <a:ext cx="4954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zh-CN" sz="4000" b="1">
                <a:latin typeface="+mj-lt"/>
                <a:ea typeface="Roboto Thin" panose="02000000000000000000" pitchFamily="2" charset="0"/>
              </a:rPr>
              <a:t>+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0DC178-2960-E2B1-0D8B-A7A3EDF16A3D}"/>
              </a:ext>
            </a:extLst>
          </p:cNvPr>
          <p:cNvSpPr/>
          <p:nvPr/>
        </p:nvSpPr>
        <p:spPr>
          <a:xfrm>
            <a:off x="2783664" y="2246865"/>
            <a:ext cx="1659975" cy="9777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FDA6DD-659B-DECF-C0B6-79D88A89F772}"/>
              </a:ext>
            </a:extLst>
          </p:cNvPr>
          <p:cNvSpPr/>
          <p:nvPr/>
        </p:nvSpPr>
        <p:spPr>
          <a:xfrm>
            <a:off x="2352458" y="1788915"/>
            <a:ext cx="2540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zh-CN" sz="2400" b="1">
                <a:solidFill>
                  <a:srgbClr val="FF0000"/>
                </a:solidFill>
                <a:latin typeface="+mj-lt"/>
                <a:ea typeface="Roboto Thin" panose="02000000000000000000" pitchFamily="2" charset="0"/>
              </a:rPr>
              <a:t>Intercept Packets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7C45C4-72FA-7322-DCDB-E7EFBF7C9EA7}"/>
              </a:ext>
            </a:extLst>
          </p:cNvPr>
          <p:cNvSpPr/>
          <p:nvPr/>
        </p:nvSpPr>
        <p:spPr>
          <a:xfrm>
            <a:off x="1231360" y="723167"/>
            <a:ext cx="9218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zh-CN" sz="3200" b="1">
                <a:latin typeface="+mj-lt"/>
                <a:ea typeface="Roboto Thin" panose="02000000000000000000" pitchFamily="2" charset="0"/>
              </a:rPr>
              <a:t>How does it work?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173597-0F5F-7FF9-D975-0D9A8EFBAD5A}"/>
              </a:ext>
            </a:extLst>
          </p:cNvPr>
          <p:cNvSpPr/>
          <p:nvPr/>
        </p:nvSpPr>
        <p:spPr>
          <a:xfrm>
            <a:off x="198562" y="4181865"/>
            <a:ext cx="1087650" cy="36576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500"/>
              </a:lnSpc>
            </a:pPr>
            <a:r>
              <a:rPr lang="en-SG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6C9128-0549-BBA9-44CF-D5A9BF069370}"/>
              </a:ext>
            </a:extLst>
          </p:cNvPr>
          <p:cNvSpPr/>
          <p:nvPr/>
        </p:nvSpPr>
        <p:spPr>
          <a:xfrm>
            <a:off x="1830472" y="4562865"/>
            <a:ext cx="1087360" cy="36576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500"/>
              </a:lnSpc>
            </a:pPr>
            <a:r>
              <a:rPr lang="en-SG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RRC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450CF3-5A41-99AC-979F-1879C37E4BAA}"/>
              </a:ext>
            </a:extLst>
          </p:cNvPr>
          <p:cNvSpPr/>
          <p:nvPr/>
        </p:nvSpPr>
        <p:spPr>
          <a:xfrm>
            <a:off x="1830472" y="4928625"/>
            <a:ext cx="1087360" cy="36576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500"/>
              </a:lnSpc>
            </a:pPr>
            <a:r>
              <a:rPr lang="en-SG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PDCP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74D70D-A017-2EDB-2BA4-7E1EB4695A77}"/>
              </a:ext>
            </a:extLst>
          </p:cNvPr>
          <p:cNvSpPr/>
          <p:nvPr/>
        </p:nvSpPr>
        <p:spPr>
          <a:xfrm>
            <a:off x="1830182" y="5294385"/>
            <a:ext cx="1087649" cy="36576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500"/>
              </a:lnSpc>
            </a:pPr>
            <a:r>
              <a:rPr lang="en-SG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RLC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ABAF0D-5FF7-E168-2435-073552CE079B}"/>
              </a:ext>
            </a:extLst>
          </p:cNvPr>
          <p:cNvSpPr/>
          <p:nvPr/>
        </p:nvSpPr>
        <p:spPr>
          <a:xfrm>
            <a:off x="1830182" y="5660145"/>
            <a:ext cx="1087650" cy="36576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500"/>
              </a:lnSpc>
            </a:pPr>
            <a:r>
              <a:rPr lang="en-SG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6914DB-7F66-8C3D-08A1-68C50FF6DC0A}"/>
              </a:ext>
            </a:extLst>
          </p:cNvPr>
          <p:cNvSpPr/>
          <p:nvPr/>
        </p:nvSpPr>
        <p:spPr>
          <a:xfrm>
            <a:off x="3092362" y="4198612"/>
            <a:ext cx="211647" cy="182799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500"/>
              </a:lnSpc>
            </a:pPr>
            <a:endParaRPr lang="en-SG" sz="24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2E11D9-374D-A980-F3BC-06E60EFDC939}"/>
              </a:ext>
            </a:extLst>
          </p:cNvPr>
          <p:cNvSpPr/>
          <p:nvPr/>
        </p:nvSpPr>
        <p:spPr>
          <a:xfrm>
            <a:off x="1444005" y="4171223"/>
            <a:ext cx="211647" cy="39164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500"/>
              </a:lnSpc>
            </a:pPr>
            <a:endParaRPr lang="en-SG" sz="24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CB694B-C413-6E9D-B34C-37731867D2C0}"/>
              </a:ext>
            </a:extLst>
          </p:cNvPr>
          <p:cNvSpPr/>
          <p:nvPr/>
        </p:nvSpPr>
        <p:spPr>
          <a:xfrm>
            <a:off x="1830182" y="4203692"/>
            <a:ext cx="1087650" cy="365760"/>
          </a:xfrm>
          <a:prstGeom prst="rect">
            <a:avLst/>
          </a:prstGeom>
          <a:ln w="2857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500"/>
              </a:lnSpc>
            </a:pPr>
            <a:endParaRPr lang="en-SG" sz="24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AD1AA8B-F9F8-8050-6A49-3F97BE00A54B}"/>
              </a:ext>
            </a:extLst>
          </p:cNvPr>
          <p:cNvCxnSpPr>
            <a:cxnSpLocks/>
          </p:cNvCxnSpPr>
          <p:nvPr/>
        </p:nvCxnSpPr>
        <p:spPr>
          <a:xfrm flipH="1">
            <a:off x="1549828" y="3224596"/>
            <a:ext cx="1233836" cy="8172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0C175FC-FED3-709D-352D-EA0ACD39FC93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3198185" y="3224596"/>
            <a:ext cx="415467" cy="8716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84F92C31-BB2D-88A3-7292-C6EAD1F6DC7A}"/>
              </a:ext>
            </a:extLst>
          </p:cNvPr>
          <p:cNvSpPr/>
          <p:nvPr/>
        </p:nvSpPr>
        <p:spPr>
          <a:xfrm>
            <a:off x="-64763" y="3347815"/>
            <a:ext cx="2037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zh-CN" sz="2400" b="1">
                <a:latin typeface="+mj-lt"/>
                <a:ea typeface="Roboto Thin" panose="02000000000000000000" pitchFamily="2" charset="0"/>
              </a:rPr>
              <a:t>Interception</a:t>
            </a:r>
          </a:p>
          <a:p>
            <a:pPr algn="ctr"/>
            <a:r>
              <a:rPr lang="pt-BR" altLang="zh-CN" sz="2400" b="1">
                <a:latin typeface="+mj-lt"/>
                <a:ea typeface="Roboto Thin" panose="02000000000000000000" pitchFamily="2" charset="0"/>
              </a:rPr>
              <a:t>Points</a:t>
            </a: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D33BAC88-0B57-4626-D085-5F9A7AA364DB}"/>
              </a:ext>
            </a:extLst>
          </p:cNvPr>
          <p:cNvSpPr txBox="1"/>
          <p:nvPr/>
        </p:nvSpPr>
        <p:spPr>
          <a:xfrm>
            <a:off x="4047594" y="4460111"/>
            <a:ext cx="66934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rgbClr val="FF0000"/>
                </a:solidFill>
              </a:rPr>
              <a:t>5Ghoul is the first automated framework to automatically test </a:t>
            </a:r>
            <a:r>
              <a:rPr lang="en-US" sz="2800" i="1" u="sng">
                <a:solidFill>
                  <a:srgbClr val="FF0000"/>
                </a:solidFill>
              </a:rPr>
              <a:t>all 5G layers down to data link layer (MAC)</a:t>
            </a:r>
          </a:p>
        </p:txBody>
      </p:sp>
    </p:spTree>
    <p:extLst>
      <p:ext uri="{BB962C8B-B14F-4D97-AF65-F5344CB8AC3E}">
        <p14:creationId xmlns:p14="http://schemas.microsoft.com/office/powerpoint/2010/main" val="2248197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" grpId="0" animBg="1"/>
      <p:bldP spid="1053" grpId="0" animBg="1"/>
      <p:bldP spid="8" grpId="0" animBg="1"/>
      <p:bldP spid="10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18625" y="6527768"/>
            <a:ext cx="2844800" cy="287020"/>
          </a:xfrm>
        </p:spPr>
        <p:txBody>
          <a:bodyPr/>
          <a:lstStyle/>
          <a:p>
            <a:fld id="{CD816192-D081-8549-85EF-46847199D3A6}" type="slidenum">
              <a:rPr lang="en-US" smtClean="0"/>
              <a:t>8</a:t>
            </a:fld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F2182A1-699A-802F-3ECC-A16BD9923139}"/>
              </a:ext>
            </a:extLst>
          </p:cNvPr>
          <p:cNvSpPr txBox="1"/>
          <p:nvPr/>
        </p:nvSpPr>
        <p:spPr>
          <a:xfrm>
            <a:off x="1316974" y="206831"/>
            <a:ext cx="9829446" cy="5060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sz="3200" b="1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5Ghoul</a:t>
            </a:r>
            <a:r>
              <a:rPr lang="en-US" sz="3200" b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Framework Overview - Requirements</a:t>
            </a:r>
            <a:endParaRPr lang="en-GB" sz="3200" b="1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27" name="Picture 26" descr="A close-up of a computer&#10;&#10;Description automatically generated">
            <a:extLst>
              <a:ext uri="{FF2B5EF4-FFF2-40B4-BE49-F238E27FC236}">
                <a16:creationId xmlns:a16="http://schemas.microsoft.com/office/drawing/2014/main" id="{556D6999-D356-1ECA-6194-08653A087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67" y="712926"/>
            <a:ext cx="10432653" cy="605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34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18625" y="6527768"/>
            <a:ext cx="2844800" cy="287020"/>
          </a:xfrm>
        </p:spPr>
        <p:txBody>
          <a:bodyPr/>
          <a:lstStyle/>
          <a:p>
            <a:fld id="{CD816192-D081-8549-85EF-46847199D3A6}" type="slidenum">
              <a:rPr lang="en-US" smtClean="0"/>
              <a:t>9</a:t>
            </a:fld>
            <a:endParaRPr lang="en-US"/>
          </a:p>
        </p:txBody>
      </p:sp>
      <p:pic>
        <p:nvPicPr>
          <p:cNvPr id="15" name="Picture 14" descr="physical_setup-1">
            <a:extLst>
              <a:ext uri="{FF2B5EF4-FFF2-40B4-BE49-F238E27FC236}">
                <a16:creationId xmlns:a16="http://schemas.microsoft.com/office/drawing/2014/main" id="{14762A47-5F71-C22E-C0FA-59281C3C7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1" y="1493951"/>
            <a:ext cx="10006314" cy="4989847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09FEE7FB-0C0C-86C2-20DA-645D4400C490}"/>
              </a:ext>
            </a:extLst>
          </p:cNvPr>
          <p:cNvSpPr/>
          <p:nvPr/>
        </p:nvSpPr>
        <p:spPr>
          <a:xfrm>
            <a:off x="5009344" y="5146567"/>
            <a:ext cx="588809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0" name="Arrow: Bent 19">
            <a:extLst>
              <a:ext uri="{FF2B5EF4-FFF2-40B4-BE49-F238E27FC236}">
                <a16:creationId xmlns:a16="http://schemas.microsoft.com/office/drawing/2014/main" id="{CDB68BF2-6119-DD77-BC4B-4B5A9E618598}"/>
              </a:ext>
            </a:extLst>
          </p:cNvPr>
          <p:cNvSpPr/>
          <p:nvPr/>
        </p:nvSpPr>
        <p:spPr>
          <a:xfrm flipV="1">
            <a:off x="489729" y="2556920"/>
            <a:ext cx="1460991" cy="1431954"/>
          </a:xfrm>
          <a:prstGeom prst="bentArrow">
            <a:avLst>
              <a:gd name="adj1" fmla="val 12969"/>
              <a:gd name="adj2" fmla="val 24075"/>
              <a:gd name="adj3" fmla="val 24074"/>
              <a:gd name="adj4" fmla="val 4606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pic>
        <p:nvPicPr>
          <p:cNvPr id="2" name="Picture 1" descr="A close-up of a computer&#10;&#10;Description automatically generated">
            <a:extLst>
              <a:ext uri="{FF2B5EF4-FFF2-40B4-BE49-F238E27FC236}">
                <a16:creationId xmlns:a16="http://schemas.microsoft.com/office/drawing/2014/main" id="{90B066A3-0732-760B-2C68-549F8B1805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5" y="1383060"/>
            <a:ext cx="1797035" cy="104238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7DB0F4B-B0F8-0970-FCBA-6108EDAFDC7E}"/>
              </a:ext>
            </a:extLst>
          </p:cNvPr>
          <p:cNvSpPr txBox="1"/>
          <p:nvPr/>
        </p:nvSpPr>
        <p:spPr>
          <a:xfrm>
            <a:off x="1316974" y="206831"/>
            <a:ext cx="9829446" cy="5060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sz="3200" b="1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5Ghoul</a:t>
            </a:r>
            <a:r>
              <a:rPr lang="en-US" sz="3200" b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Framework Overview – Hardware Setup</a:t>
            </a:r>
            <a:endParaRPr lang="en-GB" sz="3200" b="1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00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be1f074-1810-488a-8d38-9383a322900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20E5BB0BB4ED4DADC31AF33FA03F2E" ma:contentTypeVersion="14" ma:contentTypeDescription="Create a new document." ma:contentTypeScope="" ma:versionID="139248e60e1620e28ef5a82d14dc8778">
  <xsd:schema xmlns:xsd="http://www.w3.org/2001/XMLSchema" xmlns:xs="http://www.w3.org/2001/XMLSchema" xmlns:p="http://schemas.microsoft.com/office/2006/metadata/properties" xmlns:ns3="cbe1f074-1810-488a-8d38-9383a322900a" xmlns:ns4="3995a637-4d43-4296-8e40-66a06c32bcaa" targetNamespace="http://schemas.microsoft.com/office/2006/metadata/properties" ma:root="true" ma:fieldsID="fc3d20329159c66de9bc85ef84d6cd1b" ns3:_="" ns4:_="">
    <xsd:import namespace="cbe1f074-1810-488a-8d38-9383a322900a"/>
    <xsd:import namespace="3995a637-4d43-4296-8e40-66a06c32bcaa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e1f074-1810-488a-8d38-9383a322900a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95a637-4d43-4296-8e40-66a06c32bcaa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FA1FA7-6B39-4958-A57D-7E74EAB5CB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DB5AE9-3386-4A2D-9DFA-58059F1B742C}">
  <ds:schemaRefs>
    <ds:schemaRef ds:uri="3995a637-4d43-4296-8e40-66a06c32bcaa"/>
    <ds:schemaRef ds:uri="cbe1f074-1810-488a-8d38-9383a322900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D45F94C-BC76-4BA9-82B3-6D0726174B74}">
  <ds:schemaRefs>
    <ds:schemaRef ds:uri="3995a637-4d43-4296-8e40-66a06c32bcaa"/>
    <ds:schemaRef ds:uri="cbe1f074-1810-488a-8d38-9383a322900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13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5Ghoul Framework  5G NR Attacks and 5G OTA Fuzzing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SweynTooth: Unleashing Mayhem over Bluetooth Low Energy</dc:title>
  <dc:creator>PhD - Garbelini Matheus Eduardo</dc:creator>
  <cp:revision>3</cp:revision>
  <dcterms:created xsi:type="dcterms:W3CDTF">2021-04-20T04:57:32Z</dcterms:created>
  <dcterms:modified xsi:type="dcterms:W3CDTF">2024-10-22T09:43:01Z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1033-11.1.0.10161</vt:lpwstr>
  </property>
  <property fmtid="{D5CDD505-2E9C-101B-9397-08002B2CF9AE}" pid="3" name="ContentTypeId">
    <vt:lpwstr>0x0101005620E5BB0BB4ED4DADC31AF33FA03F2E</vt:lpwstr>
  </property>
  <property fmtid="{D5CDD505-2E9C-101B-9397-08002B2CF9AE}" pid="4" name="MSIP_Label_be298231-ee28-4c9e-9ffa-238d0040efda_Enabled">
    <vt:lpwstr>true</vt:lpwstr>
  </property>
  <property fmtid="{D5CDD505-2E9C-101B-9397-08002B2CF9AE}" pid="5" name="MSIP_Label_be298231-ee28-4c9e-9ffa-238d0040efda_SetDate">
    <vt:lpwstr>2024-08-09T18:43:19Z</vt:lpwstr>
  </property>
  <property fmtid="{D5CDD505-2E9C-101B-9397-08002B2CF9AE}" pid="6" name="MSIP_Label_be298231-ee28-4c9e-9ffa-238d0040efda_Method">
    <vt:lpwstr>Privileged</vt:lpwstr>
  </property>
  <property fmtid="{D5CDD505-2E9C-101B-9397-08002B2CF9AE}" pid="7" name="MSIP_Label_be298231-ee28-4c9e-9ffa-238d0040efda_Name">
    <vt:lpwstr>Public</vt:lpwstr>
  </property>
  <property fmtid="{D5CDD505-2E9C-101B-9397-08002B2CF9AE}" pid="8" name="MSIP_Label_be298231-ee28-4c9e-9ffa-238d0040efda_SiteId">
    <vt:lpwstr>3476b776-e990-4f72-b950-62489831623d</vt:lpwstr>
  </property>
  <property fmtid="{D5CDD505-2E9C-101B-9397-08002B2CF9AE}" pid="9" name="MSIP_Label_be298231-ee28-4c9e-9ffa-238d0040efda_ActionId">
    <vt:lpwstr>9fe3a40e-e7b5-40a5-bea5-e0698c3116ab</vt:lpwstr>
  </property>
  <property fmtid="{D5CDD505-2E9C-101B-9397-08002B2CF9AE}" pid="10" name="MSIP_Label_be298231-ee28-4c9e-9ffa-238d0040efda_ContentBits">
    <vt:lpwstr>0</vt:lpwstr>
  </property>
</Properties>
</file>